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5" r:id="rId2"/>
    <p:sldMasterId id="2147483686" r:id="rId3"/>
  </p:sldMasterIdLst>
  <p:notesMasterIdLst>
    <p:notesMasterId r:id="rId32"/>
  </p:notesMasterIdLst>
  <p:sldIdLst>
    <p:sldId id="256" r:id="rId4"/>
    <p:sldId id="294" r:id="rId5"/>
    <p:sldId id="298" r:id="rId6"/>
    <p:sldId id="301" r:id="rId7"/>
    <p:sldId id="300" r:id="rId8"/>
    <p:sldId id="302" r:id="rId9"/>
    <p:sldId id="304" r:id="rId10"/>
    <p:sldId id="305" r:id="rId11"/>
    <p:sldId id="306" r:id="rId12"/>
    <p:sldId id="299" r:id="rId13"/>
    <p:sldId id="307" r:id="rId14"/>
    <p:sldId id="308" r:id="rId15"/>
    <p:sldId id="309" r:id="rId16"/>
    <p:sldId id="310" r:id="rId17"/>
    <p:sldId id="311" r:id="rId18"/>
    <p:sldId id="312" r:id="rId19"/>
    <p:sldId id="314" r:id="rId20"/>
    <p:sldId id="315" r:id="rId21"/>
    <p:sldId id="316" r:id="rId22"/>
    <p:sldId id="318" r:id="rId23"/>
    <p:sldId id="317" r:id="rId24"/>
    <p:sldId id="319" r:id="rId25"/>
    <p:sldId id="320" r:id="rId26"/>
    <p:sldId id="295" r:id="rId27"/>
    <p:sldId id="321" r:id="rId28"/>
    <p:sldId id="322" r:id="rId29"/>
    <p:sldId id="297" r:id="rId30"/>
    <p:sldId id="285" r:id="rId31"/>
  </p:sldIdLst>
  <p:sldSz cx="9144000" cy="5143500" type="screen16x9"/>
  <p:notesSz cx="6858000" cy="9144000"/>
  <p:embeddedFontLst>
    <p:embeddedFont>
      <p:font typeface="Bangers" pitchFamily="2" charset="77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Sniglet" pitchFamily="82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C15188-1390-4F21-88E2-F4B0A10D9168}">
  <a:tblStyle styleId="{C9C15188-1390-4F21-88E2-F4B0A10D91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3"/>
    <p:restoredTop sz="94694"/>
  </p:normalViewPr>
  <p:slideViewPr>
    <p:cSldViewPr snapToGrid="0">
      <p:cViewPr varScale="1">
        <p:scale>
          <a:sx n="161" d="100"/>
          <a:sy n="161" d="100"/>
        </p:scale>
        <p:origin x="856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7.fntdata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46c57400e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646c57400e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646c57400e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646c57400e_2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145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375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872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160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286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06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299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46f764e78_5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646f764e78_5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226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descr="comic-04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1315275" y="921225"/>
            <a:ext cx="6411650" cy="3910600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57" name="Google Shape;57;p14"/>
          <p:cNvSpPr/>
          <p:nvPr/>
        </p:nvSpPr>
        <p:spPr>
          <a:xfrm>
            <a:off x="1010475" y="616425"/>
            <a:ext cx="6411650" cy="3910600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 descr="comic-01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1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151" name="Google Shape;151;p31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52" name="Google Shape;152;p31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body" idx="1"/>
          </p:nvPr>
        </p:nvSpPr>
        <p:spPr>
          <a:xfrm>
            <a:off x="1073625" y="1550125"/>
            <a:ext cx="3396300" cy="26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154" name="Google Shape;154;p31"/>
          <p:cNvSpPr txBox="1">
            <a:spLocks noGrp="1"/>
          </p:cNvSpPr>
          <p:nvPr>
            <p:ph type="body" idx="2"/>
          </p:nvPr>
        </p:nvSpPr>
        <p:spPr>
          <a:xfrm>
            <a:off x="4674251" y="1550125"/>
            <a:ext cx="3396300" cy="26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155" name="Google Shape;155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2" descr="comic-03.pn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3" descr="comic-04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3"/>
          <p:cNvSpPr/>
          <p:nvPr/>
        </p:nvSpPr>
        <p:spPr>
          <a:xfrm flipH="1">
            <a:off x="1780206" y="646139"/>
            <a:ext cx="5247900" cy="3809400"/>
          </a:xfrm>
          <a:prstGeom prst="wedgeEllipseCallout">
            <a:avLst>
              <a:gd name="adj1" fmla="val -23969"/>
              <a:gd name="adj2" fmla="val 62065"/>
            </a:avLst>
          </a:prstGeom>
          <a:solidFill>
            <a:srgbClr val="001936">
              <a:alpha val="2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3"/>
          <p:cNvSpPr/>
          <p:nvPr/>
        </p:nvSpPr>
        <p:spPr>
          <a:xfrm flipH="1">
            <a:off x="1551307" y="417552"/>
            <a:ext cx="5248200" cy="3809400"/>
          </a:xfrm>
          <a:prstGeom prst="wedgeEllipseCallout">
            <a:avLst>
              <a:gd name="adj1" fmla="val -26595"/>
              <a:gd name="adj2" fmla="val 62237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3"/>
          <p:cNvSpPr txBox="1">
            <a:spLocks noGrp="1"/>
          </p:cNvSpPr>
          <p:nvPr>
            <p:ph type="ctrTitle"/>
          </p:nvPr>
        </p:nvSpPr>
        <p:spPr>
          <a:xfrm>
            <a:off x="2424725" y="1659550"/>
            <a:ext cx="3767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4" name="Google Shape;164;p33"/>
          <p:cNvSpPr txBox="1">
            <a:spLocks noGrp="1"/>
          </p:cNvSpPr>
          <p:nvPr>
            <p:ph type="subTitle" idx="1"/>
          </p:nvPr>
        </p:nvSpPr>
        <p:spPr>
          <a:xfrm>
            <a:off x="2424725" y="2687651"/>
            <a:ext cx="3767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4" descr="comic-02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4"/>
          <p:cNvSpPr/>
          <p:nvPr/>
        </p:nvSpPr>
        <p:spPr>
          <a:xfrm>
            <a:off x="1992350" y="37775"/>
            <a:ext cx="5616577" cy="5220440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169" name="Google Shape;169;p34"/>
          <p:cNvSpPr/>
          <p:nvPr/>
        </p:nvSpPr>
        <p:spPr>
          <a:xfrm>
            <a:off x="1763750" y="-114625"/>
            <a:ext cx="5616577" cy="5220440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0" name="Google Shape;170;p34"/>
          <p:cNvSpPr txBox="1">
            <a:spLocks noGrp="1"/>
          </p:cNvSpPr>
          <p:nvPr>
            <p:ph type="body" idx="1"/>
          </p:nvPr>
        </p:nvSpPr>
        <p:spPr>
          <a:xfrm>
            <a:off x="2905800" y="2161800"/>
            <a:ext cx="33324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914400" lvl="1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1371600" lvl="2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1828800" lvl="3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2286000" lvl="4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2743200" lvl="5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3200400" lvl="6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3657600" lvl="7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4114800" lvl="8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171" name="Google Shape;171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5" descr="comic-01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5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175" name="Google Shape;175;p35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35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5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×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6" descr="comic-01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6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182" name="Google Shape;182;p36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3" name="Google Shape;183;p36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body" idx="1"/>
          </p:nvPr>
        </p:nvSpPr>
        <p:spPr>
          <a:xfrm>
            <a:off x="902950" y="1556175"/>
            <a:ext cx="2295300" cy="2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body" idx="2"/>
          </p:nvPr>
        </p:nvSpPr>
        <p:spPr>
          <a:xfrm>
            <a:off x="3315993" y="1556175"/>
            <a:ext cx="2295300" cy="2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body" idx="3"/>
          </p:nvPr>
        </p:nvSpPr>
        <p:spPr>
          <a:xfrm>
            <a:off x="5729035" y="1556175"/>
            <a:ext cx="2295300" cy="2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7" descr="comic-01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7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191" name="Google Shape;191;p37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2" name="Google Shape;192;p37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8" descr="comic-01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197" name="Google Shape;197;p38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8" name="Google Shape;198;p38"/>
          <p:cNvSpPr txBox="1">
            <a:spLocks noGrp="1"/>
          </p:cNvSpPr>
          <p:nvPr>
            <p:ph type="body" idx="1"/>
          </p:nvPr>
        </p:nvSpPr>
        <p:spPr>
          <a:xfrm rot="-120953">
            <a:off x="457216" y="4025232"/>
            <a:ext cx="8229893" cy="51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315275" y="921225"/>
            <a:ext cx="6411650" cy="3910600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1010475" y="616425"/>
            <a:ext cx="6411650" cy="3910600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286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accent4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rot="169468" flipH="1">
            <a:off x="3608972" y="646196"/>
            <a:ext cx="5247975" cy="3809532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69468" flipH="1">
            <a:off x="3380372" y="417596"/>
            <a:ext cx="5247975" cy="3809532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4101125" y="1659550"/>
            <a:ext cx="3767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101125" y="2687651"/>
            <a:ext cx="3767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2263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 descr="comic-03.pn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descr="comic-02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1992350" y="37775"/>
            <a:ext cx="5616577" cy="5220440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4" name="Google Shape;24;p4"/>
          <p:cNvSpPr/>
          <p:nvPr/>
        </p:nvSpPr>
        <p:spPr>
          <a:xfrm>
            <a:off x="1763750" y="-114625"/>
            <a:ext cx="5616577" cy="5220440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905800" y="2161800"/>
            <a:ext cx="3332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Bangers"/>
                <a:ea typeface="Bangers"/>
                <a:cs typeface="Bangers"/>
                <a:sym typeface="Bangers"/>
              </a:defRPr>
            </a:lvl1pPr>
            <a:lvl2pPr lvl="1">
              <a:buNone/>
              <a:defRPr>
                <a:latin typeface="Bangers"/>
                <a:ea typeface="Bangers"/>
                <a:cs typeface="Bangers"/>
                <a:sym typeface="Bangers"/>
              </a:defRPr>
            </a:lvl2pPr>
            <a:lvl3pPr lvl="2">
              <a:buNone/>
              <a:defRPr>
                <a:latin typeface="Bangers"/>
                <a:ea typeface="Bangers"/>
                <a:cs typeface="Bangers"/>
                <a:sym typeface="Bangers"/>
              </a:defRPr>
            </a:lvl3pPr>
            <a:lvl4pPr lvl="3">
              <a:buNone/>
              <a:defRPr>
                <a:latin typeface="Bangers"/>
                <a:ea typeface="Bangers"/>
                <a:cs typeface="Bangers"/>
                <a:sym typeface="Bangers"/>
              </a:defRPr>
            </a:lvl4pPr>
            <a:lvl5pPr lvl="4">
              <a:buNone/>
              <a:defRPr>
                <a:latin typeface="Bangers"/>
                <a:ea typeface="Bangers"/>
                <a:cs typeface="Bangers"/>
                <a:sym typeface="Bangers"/>
              </a:defRPr>
            </a:lvl5pPr>
            <a:lvl6pPr lvl="5">
              <a:buNone/>
              <a:defRPr>
                <a:latin typeface="Bangers"/>
                <a:ea typeface="Bangers"/>
                <a:cs typeface="Bangers"/>
                <a:sym typeface="Bangers"/>
              </a:defRPr>
            </a:lvl6pPr>
            <a:lvl7pPr lvl="6">
              <a:buNone/>
              <a:defRPr>
                <a:latin typeface="Bangers"/>
                <a:ea typeface="Bangers"/>
                <a:cs typeface="Bangers"/>
                <a:sym typeface="Bangers"/>
              </a:defRPr>
            </a:lvl7pPr>
            <a:lvl8pPr lvl="7">
              <a:buNone/>
              <a:defRPr>
                <a:latin typeface="Bangers"/>
                <a:ea typeface="Bangers"/>
                <a:cs typeface="Bangers"/>
                <a:sym typeface="Bangers"/>
              </a:defRPr>
            </a:lvl8pPr>
            <a:lvl9pPr lvl="8">
              <a:buNone/>
              <a:defRPr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82993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solidFill>
          <a:schemeClr val="accent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×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45815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solidFill>
          <a:srgbClr val="24965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7" name="Google Shape;37;p6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073625" y="1550125"/>
            <a:ext cx="3396300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74251" y="1550125"/>
            <a:ext cx="3396300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35620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solidFill>
          <a:schemeClr val="accent5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45" name="Google Shape;45;p7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902950" y="1556175"/>
            <a:ext cx="2295300" cy="28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3315993" y="1556175"/>
            <a:ext cx="2295300" cy="28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5729035" y="1556175"/>
            <a:ext cx="2295300" cy="28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1727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accent6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54" name="Google Shape;54;p8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60536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60" name="Google Shape;60;p9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 rot="-120953">
            <a:off x="457216" y="4025232"/>
            <a:ext cx="8229893" cy="519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74543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1_Quote">
    <p:bg>
      <p:bgPr>
        <a:solidFill>
          <a:schemeClr val="accen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descr="comic-02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Bangers"/>
                <a:ea typeface="Bangers"/>
                <a:cs typeface="Bangers"/>
                <a:sym typeface="Bangers"/>
              </a:defRPr>
            </a:lvl1pPr>
            <a:lvl2pPr lvl="1">
              <a:buNone/>
              <a:defRPr>
                <a:latin typeface="Bangers"/>
                <a:ea typeface="Bangers"/>
                <a:cs typeface="Bangers"/>
                <a:sym typeface="Bangers"/>
              </a:defRPr>
            </a:lvl2pPr>
            <a:lvl3pPr lvl="2">
              <a:buNone/>
              <a:defRPr>
                <a:latin typeface="Bangers"/>
                <a:ea typeface="Bangers"/>
                <a:cs typeface="Bangers"/>
                <a:sym typeface="Bangers"/>
              </a:defRPr>
            </a:lvl3pPr>
            <a:lvl4pPr lvl="3">
              <a:buNone/>
              <a:defRPr>
                <a:latin typeface="Bangers"/>
                <a:ea typeface="Bangers"/>
                <a:cs typeface="Bangers"/>
                <a:sym typeface="Bangers"/>
              </a:defRPr>
            </a:lvl4pPr>
            <a:lvl5pPr lvl="4">
              <a:buNone/>
              <a:defRPr>
                <a:latin typeface="Bangers"/>
                <a:ea typeface="Bangers"/>
                <a:cs typeface="Bangers"/>
                <a:sym typeface="Bangers"/>
              </a:defRPr>
            </a:lvl5pPr>
            <a:lvl6pPr lvl="5">
              <a:buNone/>
              <a:defRPr>
                <a:latin typeface="Bangers"/>
                <a:ea typeface="Bangers"/>
                <a:cs typeface="Bangers"/>
                <a:sym typeface="Bangers"/>
              </a:defRPr>
            </a:lvl6pPr>
            <a:lvl7pPr lvl="6">
              <a:buNone/>
              <a:defRPr>
                <a:latin typeface="Bangers"/>
                <a:ea typeface="Bangers"/>
                <a:cs typeface="Bangers"/>
                <a:sym typeface="Bangers"/>
              </a:defRPr>
            </a:lvl7pPr>
            <a:lvl8pPr lvl="7">
              <a:buNone/>
              <a:defRPr>
                <a:latin typeface="Bangers"/>
                <a:ea typeface="Bangers"/>
                <a:cs typeface="Bangers"/>
                <a:sym typeface="Bangers"/>
              </a:defRPr>
            </a:lvl8pPr>
            <a:lvl9pPr lvl="8">
              <a:buNone/>
              <a:defRPr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5252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824BB0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 descr="comic-03.pn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5805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 descr="comic-02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/>
          <p:nvPr/>
        </p:nvSpPr>
        <p:spPr>
          <a:xfrm>
            <a:off x="1992350" y="37775"/>
            <a:ext cx="5616577" cy="5220440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72" name="Google Shape;72;p17"/>
          <p:cNvSpPr/>
          <p:nvPr/>
        </p:nvSpPr>
        <p:spPr>
          <a:xfrm>
            <a:off x="1763750" y="-114625"/>
            <a:ext cx="5616577" cy="5220440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3" name="Google Shape;73;p17"/>
          <p:cNvSpPr txBox="1">
            <a:spLocks noGrp="1"/>
          </p:cNvSpPr>
          <p:nvPr>
            <p:ph type="body" idx="1"/>
          </p:nvPr>
        </p:nvSpPr>
        <p:spPr>
          <a:xfrm>
            <a:off x="2905800" y="2161800"/>
            <a:ext cx="33324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914400" lvl="1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1371600" lvl="2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1828800" lvl="3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2286000" lvl="4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2743200" lvl="5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3200400" lvl="6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3657600" lvl="7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4114800" lvl="8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8" descr="comic-01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78" name="Google Shape;78;p18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6968074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×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 dirty="0"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9" descr="comic-01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85" name="Google Shape;85;p19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1073625" y="1550125"/>
            <a:ext cx="3396300" cy="26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4674251" y="1550125"/>
            <a:ext cx="3396300" cy="26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 descr="comic-01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0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93" name="Google Shape;93;p20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" name="Google Shape;94;p20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1"/>
          </p:nvPr>
        </p:nvSpPr>
        <p:spPr>
          <a:xfrm>
            <a:off x="902950" y="1556175"/>
            <a:ext cx="2295300" cy="2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2"/>
          </p:nvPr>
        </p:nvSpPr>
        <p:spPr>
          <a:xfrm>
            <a:off x="3315993" y="1556175"/>
            <a:ext cx="2295300" cy="2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3"/>
          </p:nvPr>
        </p:nvSpPr>
        <p:spPr>
          <a:xfrm>
            <a:off x="5729035" y="1556175"/>
            <a:ext cx="2295300" cy="2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 descr="comic-01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102" name="Google Shape;102;p21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 descr="comic-01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108" name="Google Shape;108;p22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 rot="-120953">
            <a:off x="457216" y="4025232"/>
            <a:ext cx="8229893" cy="51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0" descr="comic-04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0"/>
          <p:cNvSpPr/>
          <p:nvPr/>
        </p:nvSpPr>
        <p:spPr>
          <a:xfrm>
            <a:off x="1315275" y="921225"/>
            <a:ext cx="6411650" cy="3910600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146" name="Google Shape;146;p30"/>
          <p:cNvSpPr/>
          <p:nvPr/>
        </p:nvSpPr>
        <p:spPr>
          <a:xfrm>
            <a:off x="1010475" y="616425"/>
            <a:ext cx="6411650" cy="3910600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7" name="Google Shape;147;p30"/>
          <p:cNvSpPr txBox="1">
            <a:spLocks noGrp="1"/>
          </p:cNvSpPr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7EB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A7EB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7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4112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6" r:id="rId9"/>
    <p:sldLayoutId id="2147483695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oin.slack.com/t/newworkspace-tko7628/shared_invite/zt-gmelmngl-cQDTCczGQlor3mpf~EsAqw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ffanybao.com/courses/cse545/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ffanybao.com/courses/cse545/polic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tbao@asu.edu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fcon.org/images/defcon-main/ctf-vis.jpg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C4CA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>
            <a:spLocks noGrp="1"/>
          </p:cNvSpPr>
          <p:nvPr>
            <p:ph type="ctrTitle"/>
          </p:nvPr>
        </p:nvSpPr>
        <p:spPr>
          <a:xfrm>
            <a:off x="2185600" y="951163"/>
            <a:ext cx="4898400" cy="3285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" sz="32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CSE 545 F2020</a:t>
            </a:r>
            <a:br>
              <a:rPr lang="en" sz="32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</a:br>
            <a:br>
              <a:rPr lang="en" sz="32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</a:br>
            <a:r>
              <a:rPr lang="en" sz="4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Introduction</a:t>
            </a:r>
            <a:br>
              <a:rPr lang="en" sz="4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</a:br>
            <a:endParaRPr sz="2400" dirty="0"/>
          </a:p>
          <a:p>
            <a:pPr lvl="0" algn="r"/>
            <a:r>
              <a:rPr lang="en" sz="1800" u="sng" dirty="0"/>
              <a:t>Tiffany Bao</a:t>
            </a:r>
            <a:br>
              <a:rPr lang="en" sz="1800" u="sng" dirty="0"/>
            </a:br>
            <a:r>
              <a:rPr lang="en-US" sz="1800" dirty="0" err="1"/>
              <a:t>tbao@asu.edu</a:t>
            </a:r>
            <a:endParaRPr sz="1800" u="sng" dirty="0">
              <a:latin typeface="Bangers"/>
              <a:ea typeface="Bangers"/>
              <a:cs typeface="Bangers"/>
              <a:sym typeface="Banger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DEA04-20F7-0545-8048-77BD3EC9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EBCB4-4A3D-BC4A-89D5-63F5FB601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strike="sngStrike" dirty="0"/>
              <a:t>Introduction of Tiffany Bao</a:t>
            </a:r>
          </a:p>
          <a:p>
            <a:r>
              <a:rPr lang="en-US" sz="2400" dirty="0"/>
              <a:t>Course Content</a:t>
            </a:r>
          </a:p>
          <a:p>
            <a:r>
              <a:rPr lang="en-US" sz="2400" dirty="0"/>
              <a:t>Course Setup</a:t>
            </a:r>
          </a:p>
          <a:p>
            <a:r>
              <a:rPr lang="en-US" sz="2400" dirty="0"/>
              <a:t>Grading and Course Policies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7626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52F0B-02D8-9B4C-A49C-021E4308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Covered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E0DBB-D9BB-FA4E-9015-50B066C39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lnSpc>
                <a:spcPct val="150000"/>
              </a:lnSpc>
              <a:buNone/>
            </a:pPr>
            <a:r>
              <a:rPr lang="en-US" sz="2400" dirty="0"/>
              <a:t>Vulnerabilities: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Stack: stack overflow, format string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Heap: heap overflow (off-by-one), use after free, double free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(Web: XSS, SQL injection)</a:t>
            </a:r>
          </a:p>
        </p:txBody>
      </p:sp>
    </p:spTree>
    <p:extLst>
      <p:ext uri="{BB962C8B-B14F-4D97-AF65-F5344CB8AC3E}">
        <p14:creationId xmlns:p14="http://schemas.microsoft.com/office/powerpoint/2010/main" val="323311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52F0B-02D8-9B4C-A49C-021E4308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Covered Content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E0DBB-D9BB-FA4E-9015-50B066C39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lnSpc>
                <a:spcPct val="150000"/>
              </a:lnSpc>
              <a:buNone/>
            </a:pPr>
            <a:r>
              <a:rPr lang="en-US" sz="2400" dirty="0"/>
              <a:t>Attacks: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Basic stack overflow attacks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Basic format string attacks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ROP (return-to-</a:t>
            </a:r>
            <a:r>
              <a:rPr lang="en-US" sz="1800" dirty="0" err="1"/>
              <a:t>libc</a:t>
            </a:r>
            <a:r>
              <a:rPr lang="en-US" sz="18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House of *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60143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52F0B-02D8-9B4C-A49C-021E4308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Covered Content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E0DBB-D9BB-FA4E-9015-50B066C39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lnSpc>
                <a:spcPct val="150000"/>
              </a:lnSpc>
              <a:buNone/>
            </a:pPr>
            <a:r>
              <a:rPr lang="en-US" sz="2400" dirty="0"/>
              <a:t>Defenses: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Stack Canary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ASLR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CFI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T-cache check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1881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52F0B-02D8-9B4C-A49C-021E4308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Covered Content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E0DBB-D9BB-FA4E-9015-50B066C39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lnSpc>
                <a:spcPct val="150000"/>
              </a:lnSpc>
              <a:buNone/>
            </a:pPr>
            <a:r>
              <a:rPr lang="en-US" sz="2400" dirty="0"/>
              <a:t>Techniques and Tools: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Reverse engineering tools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Software vulnerability discovery techniques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Attack detection techniques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87050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3511-A0E9-4B41-A8D2-85A3E995E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CSE 545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34E19-146D-0C40-8F73-B359E4698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050" y="1545942"/>
            <a:ext cx="6769336" cy="3303600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  <a:buClr>
                <a:srgbClr val="000000"/>
              </a:buClr>
              <a:buSzPts val="2400"/>
              <a:buFont typeface="Wingdings" pitchFamily="2" charset="2"/>
              <a:buChar char="ü"/>
            </a:pPr>
            <a:r>
              <a:rPr lang="en-US" sz="2400" dirty="0"/>
              <a:t>Write secure programs</a:t>
            </a:r>
          </a:p>
          <a:p>
            <a:pPr marL="342900" indent="-342900" algn="ctr">
              <a:lnSpc>
                <a:spcPct val="150000"/>
              </a:lnSpc>
              <a:buClr>
                <a:srgbClr val="000000"/>
              </a:buClr>
              <a:buSzPts val="2400"/>
              <a:buFont typeface="Wingdings" pitchFamily="2" charset="2"/>
              <a:buChar char="ü"/>
            </a:pPr>
            <a:r>
              <a:rPr lang="en-US" sz="2400" dirty="0"/>
              <a:t>Aware of potential software security issues</a:t>
            </a:r>
          </a:p>
          <a:p>
            <a:pPr marL="342900" indent="-342900" algn="ctr">
              <a:lnSpc>
                <a:spcPct val="150000"/>
              </a:lnSpc>
              <a:buClr>
                <a:srgbClr val="000000"/>
              </a:buClr>
              <a:buSzPts val="2400"/>
              <a:buFont typeface="Wingdings" pitchFamily="2" charset="2"/>
              <a:buChar char="ü"/>
            </a:pPr>
            <a:r>
              <a:rPr lang="en-US" sz="2400" dirty="0"/>
              <a:t>Handle software vulnerability correctly</a:t>
            </a:r>
          </a:p>
          <a:p>
            <a:pPr marL="342900" indent="-342900" algn="ctr">
              <a:lnSpc>
                <a:spcPct val="150000"/>
              </a:lnSpc>
              <a:buClr>
                <a:srgbClr val="000000"/>
              </a:buClr>
              <a:buSzPts val="2400"/>
              <a:buFont typeface="Wingdings" pitchFamily="2" charset="2"/>
              <a:buChar char="ü"/>
            </a:pPr>
            <a:r>
              <a:rPr lang="en-US" sz="2400" dirty="0"/>
              <a:t>Ethical hacker</a:t>
            </a:r>
          </a:p>
        </p:txBody>
      </p:sp>
    </p:spTree>
    <p:extLst>
      <p:ext uri="{BB962C8B-B14F-4D97-AF65-F5344CB8AC3E}">
        <p14:creationId xmlns:p14="http://schemas.microsoft.com/office/powerpoint/2010/main" val="3801372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DEA04-20F7-0545-8048-77BD3EC9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EBCB4-4A3D-BC4A-89D5-63F5FB601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strike="sngStrike" dirty="0"/>
              <a:t>Introduction of Tiffany Bao</a:t>
            </a:r>
          </a:p>
          <a:p>
            <a:r>
              <a:rPr lang="en-US" sz="2400" strike="sngStrike" dirty="0"/>
              <a:t>Course Overview</a:t>
            </a:r>
          </a:p>
          <a:p>
            <a:r>
              <a:rPr lang="en-US" sz="2400" dirty="0"/>
              <a:t>Course Setup</a:t>
            </a:r>
          </a:p>
          <a:p>
            <a:r>
              <a:rPr lang="en-US" sz="2400" dirty="0"/>
              <a:t>Grading and Course Policies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4286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29372-5B79-A24D-8850-066035BB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0347E-142A-5644-92C1-6D4FBF2CB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dirty="0"/>
              <a:t>Self Learning + In-class Teaching</a:t>
            </a:r>
          </a:p>
          <a:p>
            <a:pPr marL="38100" indent="0">
              <a:buNone/>
            </a:pPr>
            <a:r>
              <a:rPr lang="en-US" dirty="0"/>
              <a:t>Self Learning:</a:t>
            </a:r>
          </a:p>
          <a:p>
            <a:pPr lvl="1"/>
            <a:r>
              <a:rPr lang="en-US" dirty="0"/>
              <a:t>Videos and slides will be online</a:t>
            </a:r>
          </a:p>
          <a:p>
            <a:pPr lvl="1"/>
            <a:r>
              <a:rPr lang="en-US" dirty="0"/>
              <a:t>Learn the materials </a:t>
            </a:r>
            <a:r>
              <a:rPr lang="en-US" u="sng" dirty="0"/>
              <a:t>before</a:t>
            </a:r>
            <a:r>
              <a:rPr lang="en-US" dirty="0"/>
              <a:t> the class</a:t>
            </a:r>
          </a:p>
          <a:p>
            <a:pPr marL="533400" lvl="1" indent="0">
              <a:buNone/>
            </a:pPr>
            <a:endParaRPr lang="en-US" dirty="0"/>
          </a:p>
          <a:p>
            <a:pPr lvl="1"/>
            <a:r>
              <a:rPr lang="en-US" dirty="0"/>
              <a:t>These materials will not be taught during the class</a:t>
            </a:r>
          </a:p>
        </p:txBody>
      </p:sp>
    </p:spTree>
    <p:extLst>
      <p:ext uri="{BB962C8B-B14F-4D97-AF65-F5344CB8AC3E}">
        <p14:creationId xmlns:p14="http://schemas.microsoft.com/office/powerpoint/2010/main" val="2474014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27FE6-34CE-5640-BCE2-14895C07B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Setup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1B412-C6D1-BD4C-923F-09D6A23337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dirty="0"/>
              <a:t>In-class Teaching:</a:t>
            </a:r>
          </a:p>
          <a:p>
            <a:pPr lvl="1"/>
            <a:r>
              <a:rPr lang="en-US" dirty="0"/>
              <a:t>Lab-based</a:t>
            </a:r>
          </a:p>
          <a:p>
            <a:pPr lvl="1"/>
            <a:r>
              <a:rPr lang="en-US" dirty="0"/>
              <a:t>You need to follow the steps to:</a:t>
            </a:r>
          </a:p>
          <a:p>
            <a:pPr lvl="2"/>
            <a:r>
              <a:rPr lang="en-US" dirty="0"/>
              <a:t>Write a program</a:t>
            </a:r>
          </a:p>
          <a:p>
            <a:pPr lvl="2"/>
            <a:r>
              <a:rPr lang="en-US" dirty="0"/>
              <a:t>Get the expected output (e.g., get a flag)</a:t>
            </a:r>
          </a:p>
          <a:p>
            <a:pPr lvl="2"/>
            <a:r>
              <a:rPr lang="en-US" dirty="0"/>
              <a:t>You may be required for the flag content as class participation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891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080C2-C432-2648-B4EB-ABDBCF2F7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Grading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8D97A-B835-AE41-8CEA-A2A67C7E1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15% Assignment 1</a:t>
            </a:r>
          </a:p>
          <a:p>
            <a:r>
              <a:rPr lang="en-US" dirty="0"/>
              <a:t>25% Assignment 2</a:t>
            </a:r>
          </a:p>
          <a:p>
            <a:r>
              <a:rPr lang="en-US" dirty="0"/>
              <a:t>25% Assignment 3</a:t>
            </a:r>
          </a:p>
          <a:p>
            <a:r>
              <a:rPr lang="en-US" dirty="0"/>
              <a:t>25% Assignment 4</a:t>
            </a:r>
          </a:p>
          <a:p>
            <a:r>
              <a:rPr lang="en-US" dirty="0"/>
              <a:t>15% CTF</a:t>
            </a:r>
          </a:p>
          <a:p>
            <a:r>
              <a:rPr lang="en-US" dirty="0"/>
              <a:t>5% Participation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9315C-B537-2D4E-ACEC-28FBE08CB20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4 assignments</a:t>
            </a:r>
          </a:p>
          <a:p>
            <a:r>
              <a:rPr lang="en-US" dirty="0"/>
              <a:t>No exams</a:t>
            </a:r>
          </a:p>
          <a:p>
            <a:r>
              <a:rPr lang="en-US" dirty="0"/>
              <a:t>One CTF in the last two weeks of the course.</a:t>
            </a:r>
          </a:p>
        </p:txBody>
      </p:sp>
    </p:spTree>
    <p:extLst>
      <p:ext uri="{BB962C8B-B14F-4D97-AF65-F5344CB8AC3E}">
        <p14:creationId xmlns:p14="http://schemas.microsoft.com/office/powerpoint/2010/main" val="1156123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A7EE-77E3-7C48-BF91-BEABC0E7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Myself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8F746-4D97-344F-B216-2FBFC4D38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2579" y="1372085"/>
            <a:ext cx="7710900" cy="3303600"/>
          </a:xfrm>
        </p:spPr>
        <p:txBody>
          <a:bodyPr/>
          <a:lstStyle/>
          <a:p>
            <a:r>
              <a:rPr lang="en-US" sz="2400" dirty="0"/>
              <a:t>ME == Tiffany Bao</a:t>
            </a:r>
          </a:p>
          <a:p>
            <a:r>
              <a:rPr lang="en-US" sz="2400" dirty="0"/>
              <a:t>Research == software security</a:t>
            </a:r>
          </a:p>
          <a:p>
            <a:r>
              <a:rPr lang="en-US" sz="2400" dirty="0"/>
              <a:t>Keywords == binary analysis, game theory</a:t>
            </a:r>
          </a:p>
          <a:p>
            <a:endParaRPr lang="en-US" sz="2400" dirty="0"/>
          </a:p>
          <a:p>
            <a:r>
              <a:rPr lang="en-US" sz="2400" dirty="0"/>
              <a:t>Website == https://</a:t>
            </a:r>
            <a:r>
              <a:rPr lang="en-US" sz="2400" dirty="0" err="1"/>
              <a:t>tiffanybao.com</a:t>
            </a:r>
            <a:endParaRPr lang="en-US" sz="2400" dirty="0"/>
          </a:p>
          <a:p>
            <a:r>
              <a:rPr lang="en-US" sz="2400" dirty="0"/>
              <a:t>Email == </a:t>
            </a:r>
            <a:r>
              <a:rPr lang="en-US" sz="2400" dirty="0" err="1"/>
              <a:t>tbao@asu.edu</a:t>
            </a:r>
            <a:endParaRPr lang="en-US" sz="2400" dirty="0"/>
          </a:p>
          <a:p>
            <a:r>
              <a:rPr lang="en-US" sz="2400" dirty="0"/>
              <a:t>Ph.D. CMU, 2018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43007-AD43-A546-A9C5-42753392EA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0904D-DD2F-4545-8A4B-CD90593E25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4778" y="467815"/>
            <a:ext cx="1878398" cy="1878398"/>
          </a:xfrm>
          <a:prstGeom prst="ellipse">
            <a:avLst/>
          </a:prstGeom>
          <a:ln w="5715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4711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DC824-F425-9D41-A0BD-5BCF68CCC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523AA-6BD7-114F-9AAB-C16144E89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Slack: </a:t>
            </a:r>
            <a:r>
              <a:rPr lang="en-US" sz="1600" dirty="0">
                <a:hlinkClick r:id="rId2"/>
              </a:rPr>
              <a:t>https://join.slack.com/t/newworkspace-tko7628/shared_invite/zt-gmelmngl-cQDTCczGQlor3mpf~EsAqw</a:t>
            </a:r>
            <a:endParaRPr lang="en-US" sz="1600" dirty="0"/>
          </a:p>
          <a:p>
            <a:r>
              <a:rPr lang="en-US" dirty="0"/>
              <a:t>Please ask course-related questions in public channels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This week’s questions go to</a:t>
            </a:r>
            <a:r>
              <a:rPr lang="en-US" sz="2000" dirty="0">
                <a:solidFill>
                  <a:srgbClr val="00B0F0"/>
                </a:solidFill>
              </a:rPr>
              <a:t> #greeting-questions</a:t>
            </a:r>
          </a:p>
          <a:p>
            <a:r>
              <a:rPr lang="en-US" dirty="0"/>
              <a:t>All announcements will go to </a:t>
            </a:r>
            <a:r>
              <a:rPr lang="en-US" dirty="0">
                <a:solidFill>
                  <a:srgbClr val="00B0F0"/>
                </a:solidFill>
              </a:rPr>
              <a:t>#announcements</a:t>
            </a:r>
          </a:p>
        </p:txBody>
      </p:sp>
    </p:spTree>
    <p:extLst>
      <p:ext uri="{BB962C8B-B14F-4D97-AF65-F5344CB8AC3E}">
        <p14:creationId xmlns:p14="http://schemas.microsoft.com/office/powerpoint/2010/main" val="2140011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F7F192-3BEC-BC48-9F93-7B05B0C8C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8467FF-7B17-9846-8439-9E71C24A9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Zion Basque</a:t>
            </a:r>
          </a:p>
          <a:p>
            <a:endParaRPr lang="en-US" dirty="0"/>
          </a:p>
          <a:p>
            <a:r>
              <a:rPr lang="en-US" dirty="0" err="1"/>
              <a:t>Zhuoer</a:t>
            </a:r>
            <a:r>
              <a:rPr lang="en-US" dirty="0"/>
              <a:t> </a:t>
            </a:r>
            <a:r>
              <a:rPr lang="en-US" dirty="0" err="1"/>
              <a:t>Lyu</a:t>
            </a:r>
            <a:endParaRPr lang="en-US" dirty="0"/>
          </a:p>
          <a:p>
            <a:endParaRPr lang="en-US" dirty="0"/>
          </a:p>
          <a:p>
            <a:r>
              <a:rPr lang="en-US" dirty="0"/>
              <a:t>Kyle Zeng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82B1F-1D8D-BD48-AE34-CE00FF04A9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0217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5688C-DA67-354D-9198-54875AA0B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DE2F1-9F9F-8347-95E5-4FA7C1D12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  <a:p>
            <a:r>
              <a:rPr lang="en-US" dirty="0"/>
              <a:t>Will be announced in #announcement and course website: </a:t>
            </a:r>
            <a:r>
              <a:rPr lang="en-US" dirty="0">
                <a:hlinkClick r:id="rId2"/>
              </a:rPr>
              <a:t>https://www.tiffanybao.com/courses/cse545/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26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985A0-17D5-5F4D-BDEA-7205CBC2A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Stay ethical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56644-1BB0-6A42-AF67-6819F8186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You can only hack those services that are permitted to hack.</a:t>
            </a:r>
          </a:p>
          <a:p>
            <a:pPr>
              <a:lnSpc>
                <a:spcPct val="150000"/>
              </a:lnSpc>
            </a:pPr>
            <a:r>
              <a:rPr lang="en-US" dirty="0"/>
              <a:t>Don’t attack others!!!</a:t>
            </a:r>
          </a:p>
          <a:p>
            <a:pPr>
              <a:lnSpc>
                <a:spcPct val="150000"/>
              </a:lnSpc>
            </a:pPr>
            <a:r>
              <a:rPr lang="en-US" dirty="0"/>
              <a:t>Please don’t attack me or TAs, too.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794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3763E-D9AC-8347-9BD1-B9B6AEE5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8989F-1C32-FA44-8066-BA9B43B87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dirty="0"/>
              <a:t>Prerequisites for CSE545</a:t>
            </a:r>
          </a:p>
          <a:p>
            <a:pPr lvl="1"/>
            <a:r>
              <a:rPr lang="en-US" sz="2000" dirty="0"/>
              <a:t>C</a:t>
            </a:r>
          </a:p>
          <a:p>
            <a:pPr lvl="1"/>
            <a:r>
              <a:rPr lang="en-US" sz="2000" dirty="0"/>
              <a:t>x86/x86-64 assembly</a:t>
            </a:r>
          </a:p>
          <a:p>
            <a:pPr lvl="1"/>
            <a:r>
              <a:rPr lang="en-US" sz="2000" dirty="0"/>
              <a:t>Python</a:t>
            </a:r>
          </a:p>
          <a:p>
            <a:pPr lvl="1"/>
            <a:r>
              <a:rPr lang="en-US" sz="2000" dirty="0"/>
              <a:t>Linux</a:t>
            </a:r>
          </a:p>
          <a:p>
            <a:pPr lvl="1"/>
            <a:r>
              <a:rPr lang="en-US" sz="2000" dirty="0"/>
              <a:t>Bash</a:t>
            </a:r>
          </a:p>
          <a:p>
            <a:pPr marL="76200" indent="0">
              <a:buNone/>
            </a:pPr>
            <a:r>
              <a:rPr lang="en-US" dirty="0"/>
              <a:t>For a complete list of prerequisite skills, please refer to </a:t>
            </a:r>
            <a:r>
              <a:rPr lang="en-US" sz="1800" dirty="0">
                <a:hlinkClick r:id="rId3"/>
              </a:rPr>
              <a:t>https://www.tiffanybao.com/courses/cse545/policy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57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3763E-D9AC-8347-9BD1-B9B6AEE5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8989F-1C32-FA44-8066-BA9B43B87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dirty="0"/>
              <a:t>Prerequisites for CSE545</a:t>
            </a:r>
          </a:p>
          <a:p>
            <a:pPr lvl="1"/>
            <a:r>
              <a:rPr lang="en-US" sz="2000" dirty="0"/>
              <a:t>C</a:t>
            </a:r>
          </a:p>
          <a:p>
            <a:pPr lvl="1"/>
            <a:r>
              <a:rPr lang="en-US" sz="2000" dirty="0"/>
              <a:t>Python</a:t>
            </a:r>
          </a:p>
          <a:p>
            <a:pPr lvl="1"/>
            <a:r>
              <a:rPr lang="en-US" sz="2000" dirty="0"/>
              <a:t>Bash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5309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4A93F-752E-0645-AFD6-4FBA9E4FB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next Thursday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0E6EC-DECD-F040-BFB6-19E9188AB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 Linux</a:t>
            </a:r>
          </a:p>
          <a:p>
            <a:r>
              <a:rPr lang="en-US" dirty="0"/>
              <a:t>Go over the videos / slides</a:t>
            </a:r>
          </a:p>
        </p:txBody>
      </p:sp>
    </p:spTree>
    <p:extLst>
      <p:ext uri="{BB962C8B-B14F-4D97-AF65-F5344CB8AC3E}">
        <p14:creationId xmlns:p14="http://schemas.microsoft.com/office/powerpoint/2010/main" val="400943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D02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>
            <a:spLocks noGrp="1"/>
          </p:cNvSpPr>
          <p:nvPr>
            <p:ph type="ctrTitle"/>
          </p:nvPr>
        </p:nvSpPr>
        <p:spPr>
          <a:xfrm>
            <a:off x="1766450" y="1650875"/>
            <a:ext cx="4823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400" dirty="0"/>
              <a:t>Question?</a:t>
            </a:r>
            <a:endParaRPr sz="5400" dirty="0"/>
          </a:p>
        </p:txBody>
      </p:sp>
      <p:sp>
        <p:nvSpPr>
          <p:cNvPr id="244" name="Google Shape;244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ngers"/>
                <a:sym typeface="Banger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ngers"/>
              <a:sym typeface="Bangers"/>
            </a:endParaRPr>
          </a:p>
        </p:txBody>
      </p:sp>
    </p:spTree>
    <p:extLst>
      <p:ext uri="{BB962C8B-B14F-4D97-AF65-F5344CB8AC3E}">
        <p14:creationId xmlns:p14="http://schemas.microsoft.com/office/powerpoint/2010/main" val="1405542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4BB0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28</a:t>
            </a:fld>
            <a:endParaRPr sz="1200" b="0" i="0" u="none" strike="noStrike" cap="none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443" name="Google Shape;443;p68"/>
          <p:cNvSpPr txBox="1">
            <a:spLocks noGrp="1"/>
          </p:cNvSpPr>
          <p:nvPr>
            <p:ph type="ctrTitle" idx="4294967295"/>
          </p:nvPr>
        </p:nvSpPr>
        <p:spPr>
          <a:xfrm>
            <a:off x="409903" y="2408676"/>
            <a:ext cx="4776788" cy="115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</a:pPr>
            <a:r>
              <a:rPr lang="en" sz="12000" b="0" i="0" u="none" strike="noStrike" cap="none" dirty="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THANKS!</a:t>
            </a:r>
            <a:endParaRPr sz="12000" b="0" i="0" u="none" strike="noStrike" cap="none" dirty="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444" name="Google Shape;444;p68"/>
          <p:cNvSpPr txBox="1">
            <a:spLocks noGrp="1"/>
          </p:cNvSpPr>
          <p:nvPr>
            <p:ph type="subTitle" idx="4294967295"/>
          </p:nvPr>
        </p:nvSpPr>
        <p:spPr>
          <a:xfrm>
            <a:off x="409903" y="3854501"/>
            <a:ext cx="659447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none" strike="noStrike" cap="none" dirty="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Tiffany Bao</a:t>
            </a:r>
            <a:r>
              <a:rPr lang="en" sz="2400" b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" sz="2400" strike="noStrike" cap="none" dirty="0">
                <a:solidFill>
                  <a:schemeClr val="bg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tbao@asu.edu</a:t>
            </a:r>
            <a:endParaRPr sz="2400" strike="noStrike" cap="none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300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2498497" y="1860998"/>
            <a:ext cx="4320861" cy="11400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buFont typeface="Wingdings" pitchFamily="2" charset="2"/>
              <a:buChar char="ü"/>
            </a:pPr>
            <a:r>
              <a:rPr lang="en-US" dirty="0"/>
              <a:t>Co-director</a:t>
            </a:r>
          </a:p>
          <a:p>
            <a:pPr marL="0" lvl="0" indent="0">
              <a:buNone/>
            </a:pPr>
            <a:r>
              <a:rPr lang="en-US" dirty="0"/>
              <a:t>Laboratory of </a:t>
            </a:r>
            <a:r>
              <a:rPr lang="en-US" sz="3600" dirty="0">
                <a:solidFill>
                  <a:schemeClr val="accent6"/>
                </a:solidFill>
              </a:rPr>
              <a:t>S</a:t>
            </a:r>
            <a:r>
              <a:rPr lang="en-US" dirty="0"/>
              <a:t>ecurity </a:t>
            </a:r>
            <a:r>
              <a:rPr lang="en-US" sz="3600" dirty="0">
                <a:solidFill>
                  <a:schemeClr val="accent6"/>
                </a:solidFill>
              </a:rPr>
              <a:t>E</a:t>
            </a:r>
            <a:r>
              <a:rPr lang="en-US" dirty="0"/>
              <a:t>ngineering for </a:t>
            </a:r>
            <a:r>
              <a:rPr lang="en-US" sz="3600" dirty="0">
                <a:solidFill>
                  <a:schemeClr val="accent6"/>
                </a:solidFill>
              </a:rPr>
              <a:t>F</a:t>
            </a:r>
            <a:r>
              <a:rPr lang="en-US" dirty="0"/>
              <a:t>uture </a:t>
            </a:r>
            <a:r>
              <a:rPr lang="en-US" sz="3600" dirty="0">
                <a:solidFill>
                  <a:schemeClr val="accent6"/>
                </a:solidFill>
              </a:rPr>
              <a:t>Com</a:t>
            </a:r>
            <a:r>
              <a:rPr lang="en-US" dirty="0"/>
              <a:t>puting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ngers"/>
                <a:sym typeface="Banger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ngers"/>
              <a:sym typeface="Banger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1682AA-8711-4843-9BB4-E9D2C376D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885" y="3269661"/>
            <a:ext cx="2490229" cy="7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32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2498497" y="1616311"/>
            <a:ext cx="4320861" cy="11400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buFont typeface="Wingdings" pitchFamily="2" charset="2"/>
              <a:buChar char="ü"/>
            </a:pPr>
            <a:r>
              <a:rPr lang="en-US" dirty="0"/>
              <a:t>Member</a:t>
            </a:r>
          </a:p>
          <a:p>
            <a:pPr marL="0" lvl="0" indent="0">
              <a:buNone/>
            </a:pPr>
            <a:r>
              <a:rPr lang="en-US" dirty="0"/>
              <a:t>The </a:t>
            </a:r>
            <a:r>
              <a:rPr lang="en-US" sz="3600" dirty="0">
                <a:solidFill>
                  <a:schemeClr val="accent6"/>
                </a:solidFill>
              </a:rPr>
              <a:t>o</a:t>
            </a:r>
            <a:r>
              <a:rPr lang="en-US" dirty="0"/>
              <a:t>rder </a:t>
            </a:r>
            <a:r>
              <a:rPr lang="en-US" sz="3600" dirty="0">
                <a:solidFill>
                  <a:schemeClr val="accent6"/>
                </a:solidFill>
              </a:rPr>
              <a:t>o</a:t>
            </a:r>
            <a:r>
              <a:rPr lang="en-US" dirty="0"/>
              <a:t>f </a:t>
            </a:r>
            <a:r>
              <a:rPr lang="en-US" sz="3600" dirty="0">
                <a:solidFill>
                  <a:schemeClr val="accent6"/>
                </a:solidFill>
              </a:rPr>
              <a:t>o</a:t>
            </a:r>
            <a:r>
              <a:rPr lang="en-US" dirty="0"/>
              <a:t>verflow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ngers"/>
                <a:sym typeface="Banger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ngers"/>
              <a:sym typeface="Banger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F87885-2F33-3347-9D2E-525F8BF9E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779" y="2811924"/>
            <a:ext cx="1346295" cy="134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73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33A4F5-EF45-6245-B385-5813C226A5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6E1A0-DDEA-1C49-B320-471F0DBA3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231900"/>
            <a:ext cx="30353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4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D0EB85-F1FD-6048-963B-FC96CAE17A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AD6D5-4C09-6642-BF3D-D4590C0C8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229" y="827007"/>
            <a:ext cx="5447541" cy="3255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28D7E6-D2BF-6248-843A-E7BAE1E01779}"/>
              </a:ext>
            </a:extLst>
          </p:cNvPr>
          <p:cNvSpPr txBox="1"/>
          <p:nvPr/>
        </p:nvSpPr>
        <p:spPr>
          <a:xfrm>
            <a:off x="2566483" y="4808151"/>
            <a:ext cx="4011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nigle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https://www.defcon.org/images/defcon-main/ctf-vis.jpg</a:t>
            </a:r>
            <a:endParaRPr lang="en-US" sz="1200" dirty="0">
              <a:solidFill>
                <a:schemeClr val="bg1"/>
              </a:solidFill>
              <a:latin typeface="Snigle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C503BD-DB5E-1849-A7C9-0C62F1D6E08A}"/>
              </a:ext>
            </a:extLst>
          </p:cNvPr>
          <p:cNvSpPr txBox="1"/>
          <p:nvPr/>
        </p:nvSpPr>
        <p:spPr>
          <a:xfrm>
            <a:off x="3699455" y="4214695"/>
            <a:ext cx="1745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ngers"/>
              </a:rPr>
              <a:t>DEFCON CTF</a:t>
            </a:r>
          </a:p>
        </p:txBody>
      </p:sp>
    </p:spTree>
    <p:extLst>
      <p:ext uri="{BB962C8B-B14F-4D97-AF65-F5344CB8AC3E}">
        <p14:creationId xmlns:p14="http://schemas.microsoft.com/office/powerpoint/2010/main" val="2919864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CTF Challenges</a:t>
            </a:r>
            <a:endParaRPr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C9AB0B5-95E5-4147-ACF6-029FA0080D57}"/>
              </a:ext>
            </a:extLst>
          </p:cNvPr>
          <p:cNvSpPr/>
          <p:nvPr/>
        </p:nvSpPr>
        <p:spPr>
          <a:xfrm>
            <a:off x="2054181" y="1700011"/>
            <a:ext cx="1964027" cy="1210614"/>
          </a:xfrm>
          <a:custGeom>
            <a:avLst/>
            <a:gdLst>
              <a:gd name="connsiteX0" fmla="*/ 0 w 1545465"/>
              <a:gd name="connsiteY0" fmla="*/ 173865 h 1210614"/>
              <a:gd name="connsiteX1" fmla="*/ 0 w 1545465"/>
              <a:gd name="connsiteY1" fmla="*/ 1210614 h 1210614"/>
              <a:gd name="connsiteX2" fmla="*/ 1545465 w 1545465"/>
              <a:gd name="connsiteY2" fmla="*/ 1094704 h 1210614"/>
              <a:gd name="connsiteX3" fmla="*/ 1139780 w 1545465"/>
              <a:gd name="connsiteY3" fmla="*/ 0 h 1210614"/>
              <a:gd name="connsiteX4" fmla="*/ 0 w 1545465"/>
              <a:gd name="connsiteY4" fmla="*/ 173865 h 121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5465" h="1210614">
                <a:moveTo>
                  <a:pt x="0" y="173865"/>
                </a:moveTo>
                <a:lnTo>
                  <a:pt x="0" y="1210614"/>
                </a:lnTo>
                <a:lnTo>
                  <a:pt x="1545465" y="1094704"/>
                </a:lnTo>
                <a:lnTo>
                  <a:pt x="1139780" y="0"/>
                </a:lnTo>
                <a:lnTo>
                  <a:pt x="0" y="173865"/>
                </a:lnTo>
                <a:close/>
              </a:path>
            </a:pathLst>
          </a:cu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ngers"/>
                <a:sym typeface="Bangers"/>
              </a:rPr>
              <a:t>Reverse Engineering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5F2C44F-D1F9-684F-B941-86C7E772CF32}"/>
              </a:ext>
            </a:extLst>
          </p:cNvPr>
          <p:cNvSpPr/>
          <p:nvPr/>
        </p:nvSpPr>
        <p:spPr>
          <a:xfrm rot="21165515" flipH="1">
            <a:off x="4378581" y="1274126"/>
            <a:ext cx="1555392" cy="1461752"/>
          </a:xfrm>
          <a:custGeom>
            <a:avLst/>
            <a:gdLst>
              <a:gd name="connsiteX0" fmla="*/ 0 w 1545465"/>
              <a:gd name="connsiteY0" fmla="*/ 173865 h 1210614"/>
              <a:gd name="connsiteX1" fmla="*/ 0 w 1545465"/>
              <a:gd name="connsiteY1" fmla="*/ 1210614 h 1210614"/>
              <a:gd name="connsiteX2" fmla="*/ 1545465 w 1545465"/>
              <a:gd name="connsiteY2" fmla="*/ 1094704 h 1210614"/>
              <a:gd name="connsiteX3" fmla="*/ 1139780 w 1545465"/>
              <a:gd name="connsiteY3" fmla="*/ 0 h 1210614"/>
              <a:gd name="connsiteX4" fmla="*/ 0 w 1545465"/>
              <a:gd name="connsiteY4" fmla="*/ 173865 h 121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5465" h="1210614">
                <a:moveTo>
                  <a:pt x="0" y="173865"/>
                </a:moveTo>
                <a:lnTo>
                  <a:pt x="0" y="1210614"/>
                </a:lnTo>
                <a:lnTo>
                  <a:pt x="1545465" y="1094704"/>
                </a:lnTo>
                <a:lnTo>
                  <a:pt x="1139780" y="0"/>
                </a:lnTo>
                <a:lnTo>
                  <a:pt x="0" y="173865"/>
                </a:lnTo>
                <a:close/>
              </a:path>
            </a:pathLst>
          </a:cu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4DE466-01F6-DA48-9AC3-8E32FD240EAC}"/>
              </a:ext>
            </a:extLst>
          </p:cNvPr>
          <p:cNvGrpSpPr/>
          <p:nvPr/>
        </p:nvGrpSpPr>
        <p:grpSpPr>
          <a:xfrm>
            <a:off x="2129188" y="2971011"/>
            <a:ext cx="1790162" cy="1461752"/>
            <a:chOff x="2129188" y="2971011"/>
            <a:chExt cx="1790162" cy="1461752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7F5E38F-026F-0540-884C-5B33F4BB10DB}"/>
                </a:ext>
              </a:extLst>
            </p:cNvPr>
            <p:cNvSpPr/>
            <p:nvPr/>
          </p:nvSpPr>
          <p:spPr>
            <a:xfrm rot="10800000">
              <a:off x="2129188" y="2971011"/>
              <a:ext cx="1790162" cy="1461752"/>
            </a:xfrm>
            <a:custGeom>
              <a:avLst/>
              <a:gdLst>
                <a:gd name="connsiteX0" fmla="*/ 0 w 1545465"/>
                <a:gd name="connsiteY0" fmla="*/ 173865 h 1210614"/>
                <a:gd name="connsiteX1" fmla="*/ 0 w 1545465"/>
                <a:gd name="connsiteY1" fmla="*/ 1210614 h 1210614"/>
                <a:gd name="connsiteX2" fmla="*/ 1545465 w 1545465"/>
                <a:gd name="connsiteY2" fmla="*/ 1094704 h 1210614"/>
                <a:gd name="connsiteX3" fmla="*/ 1139780 w 1545465"/>
                <a:gd name="connsiteY3" fmla="*/ 0 h 1210614"/>
                <a:gd name="connsiteX4" fmla="*/ 0 w 1545465"/>
                <a:gd name="connsiteY4" fmla="*/ 173865 h 121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5465" h="1210614">
                  <a:moveTo>
                    <a:pt x="0" y="173865"/>
                  </a:moveTo>
                  <a:lnTo>
                    <a:pt x="0" y="1210614"/>
                  </a:lnTo>
                  <a:lnTo>
                    <a:pt x="1545465" y="1094704"/>
                  </a:lnTo>
                  <a:lnTo>
                    <a:pt x="1139780" y="0"/>
                  </a:lnTo>
                  <a:lnTo>
                    <a:pt x="0" y="173865"/>
                  </a:lnTo>
                  <a:close/>
                </a:path>
              </a:pathLst>
            </a:cu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832EA2-C477-B346-A3A3-A5090F45812B}"/>
                </a:ext>
              </a:extLst>
            </p:cNvPr>
            <p:cNvSpPr/>
            <p:nvPr/>
          </p:nvSpPr>
          <p:spPr>
            <a:xfrm>
              <a:off x="2595047" y="3471055"/>
              <a:ext cx="107071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ngers"/>
                  <a:sym typeface="Bangers"/>
                </a:rPr>
                <a:t>Crypto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B52553-8240-F645-9505-26B587684233}"/>
              </a:ext>
            </a:extLst>
          </p:cNvPr>
          <p:cNvGrpSpPr/>
          <p:nvPr/>
        </p:nvGrpSpPr>
        <p:grpSpPr>
          <a:xfrm rot="16200000">
            <a:off x="4647695" y="2629339"/>
            <a:ext cx="1401803" cy="1926773"/>
            <a:chOff x="2129188" y="2971011"/>
            <a:chExt cx="1790162" cy="1461752"/>
          </a:xfrm>
          <a:solidFill>
            <a:schemeClr val="accent4"/>
          </a:solidFill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6934AED-19AD-8D46-B591-7AC6A8321575}"/>
                </a:ext>
              </a:extLst>
            </p:cNvPr>
            <p:cNvSpPr/>
            <p:nvPr/>
          </p:nvSpPr>
          <p:spPr>
            <a:xfrm rot="10800000">
              <a:off x="2129188" y="2971011"/>
              <a:ext cx="1790162" cy="1461752"/>
            </a:xfrm>
            <a:custGeom>
              <a:avLst/>
              <a:gdLst>
                <a:gd name="connsiteX0" fmla="*/ 0 w 1545465"/>
                <a:gd name="connsiteY0" fmla="*/ 173865 h 1210614"/>
                <a:gd name="connsiteX1" fmla="*/ 0 w 1545465"/>
                <a:gd name="connsiteY1" fmla="*/ 1210614 h 1210614"/>
                <a:gd name="connsiteX2" fmla="*/ 1545465 w 1545465"/>
                <a:gd name="connsiteY2" fmla="*/ 1094704 h 1210614"/>
                <a:gd name="connsiteX3" fmla="*/ 1139780 w 1545465"/>
                <a:gd name="connsiteY3" fmla="*/ 0 h 1210614"/>
                <a:gd name="connsiteX4" fmla="*/ 0 w 1545465"/>
                <a:gd name="connsiteY4" fmla="*/ 173865 h 121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5465" h="1210614">
                  <a:moveTo>
                    <a:pt x="0" y="173865"/>
                  </a:moveTo>
                  <a:lnTo>
                    <a:pt x="0" y="1210614"/>
                  </a:lnTo>
                  <a:lnTo>
                    <a:pt x="1545465" y="1094704"/>
                  </a:lnTo>
                  <a:lnTo>
                    <a:pt x="1139780" y="0"/>
                  </a:lnTo>
                  <a:lnTo>
                    <a:pt x="0" y="173865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E0D94B-3141-3E45-920B-90156BA1FC1F}"/>
                </a:ext>
              </a:extLst>
            </p:cNvPr>
            <p:cNvSpPr/>
            <p:nvPr/>
          </p:nvSpPr>
          <p:spPr>
            <a:xfrm rot="5400000">
              <a:off x="2820441" y="3407104"/>
              <a:ext cx="676532" cy="589566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ngers"/>
                  <a:sym typeface="Bangers"/>
                </a:rPr>
                <a:t>Web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927268D-516E-C74C-86D3-66BBC86D7075}"/>
              </a:ext>
            </a:extLst>
          </p:cNvPr>
          <p:cNvSpPr/>
          <p:nvPr/>
        </p:nvSpPr>
        <p:spPr>
          <a:xfrm>
            <a:off x="4793862" y="1810160"/>
            <a:ext cx="8917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Bangers"/>
                <a:sym typeface="Bangers"/>
              </a:rPr>
              <a:t>Pwn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078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CTF Challenges</a:t>
            </a:r>
            <a:endParaRPr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C9AB0B5-95E5-4147-ACF6-029FA0080D57}"/>
              </a:ext>
            </a:extLst>
          </p:cNvPr>
          <p:cNvSpPr/>
          <p:nvPr/>
        </p:nvSpPr>
        <p:spPr>
          <a:xfrm>
            <a:off x="2054181" y="1700011"/>
            <a:ext cx="1964027" cy="1210614"/>
          </a:xfrm>
          <a:custGeom>
            <a:avLst/>
            <a:gdLst>
              <a:gd name="connsiteX0" fmla="*/ 0 w 1545465"/>
              <a:gd name="connsiteY0" fmla="*/ 173865 h 1210614"/>
              <a:gd name="connsiteX1" fmla="*/ 0 w 1545465"/>
              <a:gd name="connsiteY1" fmla="*/ 1210614 h 1210614"/>
              <a:gd name="connsiteX2" fmla="*/ 1545465 w 1545465"/>
              <a:gd name="connsiteY2" fmla="*/ 1094704 h 1210614"/>
              <a:gd name="connsiteX3" fmla="*/ 1139780 w 1545465"/>
              <a:gd name="connsiteY3" fmla="*/ 0 h 1210614"/>
              <a:gd name="connsiteX4" fmla="*/ 0 w 1545465"/>
              <a:gd name="connsiteY4" fmla="*/ 173865 h 121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5465" h="1210614">
                <a:moveTo>
                  <a:pt x="0" y="173865"/>
                </a:moveTo>
                <a:lnTo>
                  <a:pt x="0" y="1210614"/>
                </a:lnTo>
                <a:lnTo>
                  <a:pt x="1545465" y="1094704"/>
                </a:lnTo>
                <a:lnTo>
                  <a:pt x="1139780" y="0"/>
                </a:lnTo>
                <a:lnTo>
                  <a:pt x="0" y="173865"/>
                </a:lnTo>
                <a:close/>
              </a:path>
            </a:pathLst>
          </a:cu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ngers"/>
                <a:sym typeface="Bangers"/>
              </a:rPr>
              <a:t>Reverse Engineering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5F2C44F-D1F9-684F-B941-86C7E772CF32}"/>
              </a:ext>
            </a:extLst>
          </p:cNvPr>
          <p:cNvSpPr/>
          <p:nvPr/>
        </p:nvSpPr>
        <p:spPr>
          <a:xfrm rot="21165515" flipH="1">
            <a:off x="4378581" y="1274126"/>
            <a:ext cx="1555392" cy="1461752"/>
          </a:xfrm>
          <a:custGeom>
            <a:avLst/>
            <a:gdLst>
              <a:gd name="connsiteX0" fmla="*/ 0 w 1545465"/>
              <a:gd name="connsiteY0" fmla="*/ 173865 h 1210614"/>
              <a:gd name="connsiteX1" fmla="*/ 0 w 1545465"/>
              <a:gd name="connsiteY1" fmla="*/ 1210614 h 1210614"/>
              <a:gd name="connsiteX2" fmla="*/ 1545465 w 1545465"/>
              <a:gd name="connsiteY2" fmla="*/ 1094704 h 1210614"/>
              <a:gd name="connsiteX3" fmla="*/ 1139780 w 1545465"/>
              <a:gd name="connsiteY3" fmla="*/ 0 h 1210614"/>
              <a:gd name="connsiteX4" fmla="*/ 0 w 1545465"/>
              <a:gd name="connsiteY4" fmla="*/ 173865 h 121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5465" h="1210614">
                <a:moveTo>
                  <a:pt x="0" y="173865"/>
                </a:moveTo>
                <a:lnTo>
                  <a:pt x="0" y="1210614"/>
                </a:lnTo>
                <a:lnTo>
                  <a:pt x="1545465" y="1094704"/>
                </a:lnTo>
                <a:lnTo>
                  <a:pt x="1139780" y="0"/>
                </a:lnTo>
                <a:lnTo>
                  <a:pt x="0" y="173865"/>
                </a:lnTo>
                <a:close/>
              </a:path>
            </a:pathLst>
          </a:cu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4DE466-01F6-DA48-9AC3-8E32FD240EAC}"/>
              </a:ext>
            </a:extLst>
          </p:cNvPr>
          <p:cNvGrpSpPr/>
          <p:nvPr/>
        </p:nvGrpSpPr>
        <p:grpSpPr>
          <a:xfrm>
            <a:off x="2129188" y="2971011"/>
            <a:ext cx="1790162" cy="1461752"/>
            <a:chOff x="2129188" y="2971011"/>
            <a:chExt cx="1790162" cy="1461752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7F5E38F-026F-0540-884C-5B33F4BB10DB}"/>
                </a:ext>
              </a:extLst>
            </p:cNvPr>
            <p:cNvSpPr/>
            <p:nvPr/>
          </p:nvSpPr>
          <p:spPr>
            <a:xfrm rot="10800000">
              <a:off x="2129188" y="2971011"/>
              <a:ext cx="1790162" cy="1461752"/>
            </a:xfrm>
            <a:custGeom>
              <a:avLst/>
              <a:gdLst>
                <a:gd name="connsiteX0" fmla="*/ 0 w 1545465"/>
                <a:gd name="connsiteY0" fmla="*/ 173865 h 1210614"/>
                <a:gd name="connsiteX1" fmla="*/ 0 w 1545465"/>
                <a:gd name="connsiteY1" fmla="*/ 1210614 h 1210614"/>
                <a:gd name="connsiteX2" fmla="*/ 1545465 w 1545465"/>
                <a:gd name="connsiteY2" fmla="*/ 1094704 h 1210614"/>
                <a:gd name="connsiteX3" fmla="*/ 1139780 w 1545465"/>
                <a:gd name="connsiteY3" fmla="*/ 0 h 1210614"/>
                <a:gd name="connsiteX4" fmla="*/ 0 w 1545465"/>
                <a:gd name="connsiteY4" fmla="*/ 173865 h 121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5465" h="1210614">
                  <a:moveTo>
                    <a:pt x="0" y="173865"/>
                  </a:moveTo>
                  <a:lnTo>
                    <a:pt x="0" y="1210614"/>
                  </a:lnTo>
                  <a:lnTo>
                    <a:pt x="1545465" y="1094704"/>
                  </a:lnTo>
                  <a:lnTo>
                    <a:pt x="1139780" y="0"/>
                  </a:lnTo>
                  <a:lnTo>
                    <a:pt x="0" y="173865"/>
                  </a:lnTo>
                  <a:close/>
                </a:path>
              </a:pathLst>
            </a:cu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832EA2-C477-B346-A3A3-A5090F45812B}"/>
                </a:ext>
              </a:extLst>
            </p:cNvPr>
            <p:cNvSpPr/>
            <p:nvPr/>
          </p:nvSpPr>
          <p:spPr>
            <a:xfrm>
              <a:off x="2595047" y="3471055"/>
              <a:ext cx="107071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ngers"/>
                  <a:sym typeface="Bangers"/>
                </a:rPr>
                <a:t>Crypto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B52553-8240-F645-9505-26B587684233}"/>
              </a:ext>
            </a:extLst>
          </p:cNvPr>
          <p:cNvGrpSpPr/>
          <p:nvPr/>
        </p:nvGrpSpPr>
        <p:grpSpPr>
          <a:xfrm rot="16200000">
            <a:off x="4647695" y="2629339"/>
            <a:ext cx="1401803" cy="1926773"/>
            <a:chOff x="2129188" y="2971011"/>
            <a:chExt cx="1790162" cy="1461752"/>
          </a:xfrm>
          <a:solidFill>
            <a:schemeClr val="accent4"/>
          </a:solidFill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6934AED-19AD-8D46-B591-7AC6A8321575}"/>
                </a:ext>
              </a:extLst>
            </p:cNvPr>
            <p:cNvSpPr/>
            <p:nvPr/>
          </p:nvSpPr>
          <p:spPr>
            <a:xfrm rot="10800000">
              <a:off x="2129188" y="2971011"/>
              <a:ext cx="1790162" cy="1461752"/>
            </a:xfrm>
            <a:custGeom>
              <a:avLst/>
              <a:gdLst>
                <a:gd name="connsiteX0" fmla="*/ 0 w 1545465"/>
                <a:gd name="connsiteY0" fmla="*/ 173865 h 1210614"/>
                <a:gd name="connsiteX1" fmla="*/ 0 w 1545465"/>
                <a:gd name="connsiteY1" fmla="*/ 1210614 h 1210614"/>
                <a:gd name="connsiteX2" fmla="*/ 1545465 w 1545465"/>
                <a:gd name="connsiteY2" fmla="*/ 1094704 h 1210614"/>
                <a:gd name="connsiteX3" fmla="*/ 1139780 w 1545465"/>
                <a:gd name="connsiteY3" fmla="*/ 0 h 1210614"/>
                <a:gd name="connsiteX4" fmla="*/ 0 w 1545465"/>
                <a:gd name="connsiteY4" fmla="*/ 173865 h 121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5465" h="1210614">
                  <a:moveTo>
                    <a:pt x="0" y="173865"/>
                  </a:moveTo>
                  <a:lnTo>
                    <a:pt x="0" y="1210614"/>
                  </a:lnTo>
                  <a:lnTo>
                    <a:pt x="1545465" y="1094704"/>
                  </a:lnTo>
                  <a:lnTo>
                    <a:pt x="1139780" y="0"/>
                  </a:lnTo>
                  <a:lnTo>
                    <a:pt x="0" y="173865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E0D94B-3141-3E45-920B-90156BA1FC1F}"/>
                </a:ext>
              </a:extLst>
            </p:cNvPr>
            <p:cNvSpPr/>
            <p:nvPr/>
          </p:nvSpPr>
          <p:spPr>
            <a:xfrm rot="5400000">
              <a:off x="2820441" y="3407104"/>
              <a:ext cx="676532" cy="589566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ngers"/>
                  <a:sym typeface="Bangers"/>
                </a:rPr>
                <a:t>Web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927268D-516E-C74C-86D3-66BBC86D7075}"/>
              </a:ext>
            </a:extLst>
          </p:cNvPr>
          <p:cNvSpPr/>
          <p:nvPr/>
        </p:nvSpPr>
        <p:spPr>
          <a:xfrm>
            <a:off x="4793862" y="1810160"/>
            <a:ext cx="8917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Bangers"/>
                <a:sym typeface="Bangers"/>
              </a:rPr>
              <a:t>Pwn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94858048-5CEC-E046-8E1D-798D90833436}"/>
              </a:ext>
            </a:extLst>
          </p:cNvPr>
          <p:cNvSpPr/>
          <p:nvPr/>
        </p:nvSpPr>
        <p:spPr>
          <a:xfrm>
            <a:off x="1763486" y="971323"/>
            <a:ext cx="4833257" cy="3657827"/>
          </a:xfrm>
          <a:custGeom>
            <a:avLst/>
            <a:gdLst>
              <a:gd name="connsiteX0" fmla="*/ 138793 w 4833257"/>
              <a:gd name="connsiteY0" fmla="*/ 669698 h 3657827"/>
              <a:gd name="connsiteX1" fmla="*/ 81643 w 4833257"/>
              <a:gd name="connsiteY1" fmla="*/ 963613 h 3657827"/>
              <a:gd name="connsiteX2" fmla="*/ 73478 w 4833257"/>
              <a:gd name="connsiteY2" fmla="*/ 1012598 h 3657827"/>
              <a:gd name="connsiteX3" fmla="*/ 24493 w 4833257"/>
              <a:gd name="connsiteY3" fmla="*/ 1118734 h 3657827"/>
              <a:gd name="connsiteX4" fmla="*/ 8164 w 4833257"/>
              <a:gd name="connsiteY4" fmla="*/ 1200377 h 3657827"/>
              <a:gd name="connsiteX5" fmla="*/ 0 w 4833257"/>
              <a:gd name="connsiteY5" fmla="*/ 1233034 h 3657827"/>
              <a:gd name="connsiteX6" fmla="*/ 8164 w 4833257"/>
              <a:gd name="connsiteY6" fmla="*/ 1404484 h 3657827"/>
              <a:gd name="connsiteX7" fmla="*/ 24493 w 4833257"/>
              <a:gd name="connsiteY7" fmla="*/ 1551441 h 3657827"/>
              <a:gd name="connsiteX8" fmla="*/ 32657 w 4833257"/>
              <a:gd name="connsiteY8" fmla="*/ 1575934 h 3657827"/>
              <a:gd name="connsiteX9" fmla="*/ 48985 w 4833257"/>
              <a:gd name="connsiteY9" fmla="*/ 1600427 h 3657827"/>
              <a:gd name="connsiteX10" fmla="*/ 97971 w 4833257"/>
              <a:gd name="connsiteY10" fmla="*/ 1673906 h 3657827"/>
              <a:gd name="connsiteX11" fmla="*/ 155121 w 4833257"/>
              <a:gd name="connsiteY11" fmla="*/ 1731056 h 3657827"/>
              <a:gd name="connsiteX12" fmla="*/ 269421 w 4833257"/>
              <a:gd name="connsiteY12" fmla="*/ 1861684 h 3657827"/>
              <a:gd name="connsiteX13" fmla="*/ 293914 w 4833257"/>
              <a:gd name="connsiteY13" fmla="*/ 1886177 h 3657827"/>
              <a:gd name="connsiteX14" fmla="*/ 334735 w 4833257"/>
              <a:gd name="connsiteY14" fmla="*/ 1910670 h 3657827"/>
              <a:gd name="connsiteX15" fmla="*/ 391885 w 4833257"/>
              <a:gd name="connsiteY15" fmla="*/ 1951491 h 3657827"/>
              <a:gd name="connsiteX16" fmla="*/ 457200 w 4833257"/>
              <a:gd name="connsiteY16" fmla="*/ 1967820 h 3657827"/>
              <a:gd name="connsiteX17" fmla="*/ 555171 w 4833257"/>
              <a:gd name="connsiteY17" fmla="*/ 2016806 h 3657827"/>
              <a:gd name="connsiteX18" fmla="*/ 628650 w 4833257"/>
              <a:gd name="connsiteY18" fmla="*/ 2033134 h 3657827"/>
              <a:gd name="connsiteX19" fmla="*/ 677635 w 4833257"/>
              <a:gd name="connsiteY19" fmla="*/ 2057627 h 3657827"/>
              <a:gd name="connsiteX20" fmla="*/ 710293 w 4833257"/>
              <a:gd name="connsiteY20" fmla="*/ 2065791 h 3657827"/>
              <a:gd name="connsiteX21" fmla="*/ 734785 w 4833257"/>
              <a:gd name="connsiteY21" fmla="*/ 2073956 h 3657827"/>
              <a:gd name="connsiteX22" fmla="*/ 1216478 w 4833257"/>
              <a:gd name="connsiteY22" fmla="*/ 2065791 h 3657827"/>
              <a:gd name="connsiteX23" fmla="*/ 1289957 w 4833257"/>
              <a:gd name="connsiteY23" fmla="*/ 2049463 h 3657827"/>
              <a:gd name="connsiteX24" fmla="*/ 1371600 w 4833257"/>
              <a:gd name="connsiteY24" fmla="*/ 2041298 h 3657827"/>
              <a:gd name="connsiteX25" fmla="*/ 1543050 w 4833257"/>
              <a:gd name="connsiteY25" fmla="*/ 2024970 h 3657827"/>
              <a:gd name="connsiteX26" fmla="*/ 1796143 w 4833257"/>
              <a:gd name="connsiteY26" fmla="*/ 2024970 h 3657827"/>
              <a:gd name="connsiteX27" fmla="*/ 1861457 w 4833257"/>
              <a:gd name="connsiteY27" fmla="*/ 2041298 h 3657827"/>
              <a:gd name="connsiteX28" fmla="*/ 1885950 w 4833257"/>
              <a:gd name="connsiteY28" fmla="*/ 2049463 h 3657827"/>
              <a:gd name="connsiteX29" fmla="*/ 1983921 w 4833257"/>
              <a:gd name="connsiteY29" fmla="*/ 2106613 h 3657827"/>
              <a:gd name="connsiteX30" fmla="*/ 2049235 w 4833257"/>
              <a:gd name="connsiteY30" fmla="*/ 2122941 h 3657827"/>
              <a:gd name="connsiteX31" fmla="*/ 2147207 w 4833257"/>
              <a:gd name="connsiteY31" fmla="*/ 2188256 h 3657827"/>
              <a:gd name="connsiteX32" fmla="*/ 2245178 w 4833257"/>
              <a:gd name="connsiteY32" fmla="*/ 2212748 h 3657827"/>
              <a:gd name="connsiteX33" fmla="*/ 2294164 w 4833257"/>
              <a:gd name="connsiteY33" fmla="*/ 2245406 h 3657827"/>
              <a:gd name="connsiteX34" fmla="*/ 2326821 w 4833257"/>
              <a:gd name="connsiteY34" fmla="*/ 2269898 h 3657827"/>
              <a:gd name="connsiteX35" fmla="*/ 2359478 w 4833257"/>
              <a:gd name="connsiteY35" fmla="*/ 2286227 h 3657827"/>
              <a:gd name="connsiteX36" fmla="*/ 2392135 w 4833257"/>
              <a:gd name="connsiteY36" fmla="*/ 2384198 h 3657827"/>
              <a:gd name="connsiteX37" fmla="*/ 2400300 w 4833257"/>
              <a:gd name="connsiteY37" fmla="*/ 2416856 h 3657827"/>
              <a:gd name="connsiteX38" fmla="*/ 2416628 w 4833257"/>
              <a:gd name="connsiteY38" fmla="*/ 2449513 h 3657827"/>
              <a:gd name="connsiteX39" fmla="*/ 2449285 w 4833257"/>
              <a:gd name="connsiteY39" fmla="*/ 2539320 h 3657827"/>
              <a:gd name="connsiteX40" fmla="*/ 2457450 w 4833257"/>
              <a:gd name="connsiteY40" fmla="*/ 2571977 h 3657827"/>
              <a:gd name="connsiteX41" fmla="*/ 2522764 w 4833257"/>
              <a:gd name="connsiteY41" fmla="*/ 2694441 h 3657827"/>
              <a:gd name="connsiteX42" fmla="*/ 2530928 w 4833257"/>
              <a:gd name="connsiteY42" fmla="*/ 2727098 h 3657827"/>
              <a:gd name="connsiteX43" fmla="*/ 2539093 w 4833257"/>
              <a:gd name="connsiteY43" fmla="*/ 2751591 h 3657827"/>
              <a:gd name="connsiteX44" fmla="*/ 2563585 w 4833257"/>
              <a:gd name="connsiteY44" fmla="*/ 2923041 h 3657827"/>
              <a:gd name="connsiteX45" fmla="*/ 2571750 w 4833257"/>
              <a:gd name="connsiteY45" fmla="*/ 2955698 h 3657827"/>
              <a:gd name="connsiteX46" fmla="*/ 2588078 w 4833257"/>
              <a:gd name="connsiteY46" fmla="*/ 2980191 h 3657827"/>
              <a:gd name="connsiteX47" fmla="*/ 2645228 w 4833257"/>
              <a:gd name="connsiteY47" fmla="*/ 3086327 h 3657827"/>
              <a:gd name="connsiteX48" fmla="*/ 2694214 w 4833257"/>
              <a:gd name="connsiteY48" fmla="*/ 3151641 h 3657827"/>
              <a:gd name="connsiteX49" fmla="*/ 2718707 w 4833257"/>
              <a:gd name="connsiteY49" fmla="*/ 3225120 h 3657827"/>
              <a:gd name="connsiteX50" fmla="*/ 2767693 w 4833257"/>
              <a:gd name="connsiteY50" fmla="*/ 3339420 h 3657827"/>
              <a:gd name="connsiteX51" fmla="*/ 2800350 w 4833257"/>
              <a:gd name="connsiteY51" fmla="*/ 3372077 h 3657827"/>
              <a:gd name="connsiteX52" fmla="*/ 2881993 w 4833257"/>
              <a:gd name="connsiteY52" fmla="*/ 3486377 h 3657827"/>
              <a:gd name="connsiteX53" fmla="*/ 2914650 w 4833257"/>
              <a:gd name="connsiteY53" fmla="*/ 3494541 h 3657827"/>
              <a:gd name="connsiteX54" fmla="*/ 2955471 w 4833257"/>
              <a:gd name="connsiteY54" fmla="*/ 3527198 h 3657827"/>
              <a:gd name="connsiteX55" fmla="*/ 3004457 w 4833257"/>
              <a:gd name="connsiteY55" fmla="*/ 3543527 h 3657827"/>
              <a:gd name="connsiteX56" fmla="*/ 3118757 w 4833257"/>
              <a:gd name="connsiteY56" fmla="*/ 3584348 h 3657827"/>
              <a:gd name="connsiteX57" fmla="*/ 3184071 w 4833257"/>
              <a:gd name="connsiteY57" fmla="*/ 3608841 h 3657827"/>
              <a:gd name="connsiteX58" fmla="*/ 3224893 w 4833257"/>
              <a:gd name="connsiteY58" fmla="*/ 3617006 h 3657827"/>
              <a:gd name="connsiteX59" fmla="*/ 3355521 w 4833257"/>
              <a:gd name="connsiteY59" fmla="*/ 3633334 h 3657827"/>
              <a:gd name="connsiteX60" fmla="*/ 3510643 w 4833257"/>
              <a:gd name="connsiteY60" fmla="*/ 3657827 h 3657827"/>
              <a:gd name="connsiteX61" fmla="*/ 3845378 w 4833257"/>
              <a:gd name="connsiteY61" fmla="*/ 3649663 h 3657827"/>
              <a:gd name="connsiteX62" fmla="*/ 3894364 w 4833257"/>
              <a:gd name="connsiteY62" fmla="*/ 3641498 h 3657827"/>
              <a:gd name="connsiteX63" fmla="*/ 3927021 w 4833257"/>
              <a:gd name="connsiteY63" fmla="*/ 3625170 h 3657827"/>
              <a:gd name="connsiteX64" fmla="*/ 3984171 w 4833257"/>
              <a:gd name="connsiteY64" fmla="*/ 3568020 h 3657827"/>
              <a:gd name="connsiteX65" fmla="*/ 4041321 w 4833257"/>
              <a:gd name="connsiteY65" fmla="*/ 3519034 h 3657827"/>
              <a:gd name="connsiteX66" fmla="*/ 4065814 w 4833257"/>
              <a:gd name="connsiteY66" fmla="*/ 3478213 h 3657827"/>
              <a:gd name="connsiteX67" fmla="*/ 4098471 w 4833257"/>
              <a:gd name="connsiteY67" fmla="*/ 3445556 h 3657827"/>
              <a:gd name="connsiteX68" fmla="*/ 4114800 w 4833257"/>
              <a:gd name="connsiteY68" fmla="*/ 3421063 h 3657827"/>
              <a:gd name="connsiteX69" fmla="*/ 4147457 w 4833257"/>
              <a:gd name="connsiteY69" fmla="*/ 3380241 h 3657827"/>
              <a:gd name="connsiteX70" fmla="*/ 4163785 w 4833257"/>
              <a:gd name="connsiteY70" fmla="*/ 3347584 h 3657827"/>
              <a:gd name="connsiteX71" fmla="*/ 4220935 w 4833257"/>
              <a:gd name="connsiteY71" fmla="*/ 3274106 h 3657827"/>
              <a:gd name="connsiteX72" fmla="*/ 4237264 w 4833257"/>
              <a:gd name="connsiteY72" fmla="*/ 3225120 h 3657827"/>
              <a:gd name="connsiteX73" fmla="*/ 4327071 w 4833257"/>
              <a:gd name="connsiteY73" fmla="*/ 3086327 h 3657827"/>
              <a:gd name="connsiteX74" fmla="*/ 4384221 w 4833257"/>
              <a:gd name="connsiteY74" fmla="*/ 2988356 h 3657827"/>
              <a:gd name="connsiteX75" fmla="*/ 4433207 w 4833257"/>
              <a:gd name="connsiteY75" fmla="*/ 2890384 h 3657827"/>
              <a:gd name="connsiteX76" fmla="*/ 4457700 w 4833257"/>
              <a:gd name="connsiteY76" fmla="*/ 2849563 h 3657827"/>
              <a:gd name="connsiteX77" fmla="*/ 4514850 w 4833257"/>
              <a:gd name="connsiteY77" fmla="*/ 2767920 h 3657827"/>
              <a:gd name="connsiteX78" fmla="*/ 4555671 w 4833257"/>
              <a:gd name="connsiteY78" fmla="*/ 2653620 h 3657827"/>
              <a:gd name="connsiteX79" fmla="*/ 4572000 w 4833257"/>
              <a:gd name="connsiteY79" fmla="*/ 2596470 h 3657827"/>
              <a:gd name="connsiteX80" fmla="*/ 4612821 w 4833257"/>
              <a:gd name="connsiteY80" fmla="*/ 2514827 h 3657827"/>
              <a:gd name="connsiteX81" fmla="*/ 4661807 w 4833257"/>
              <a:gd name="connsiteY81" fmla="*/ 2425020 h 3657827"/>
              <a:gd name="connsiteX82" fmla="*/ 4694464 w 4833257"/>
              <a:gd name="connsiteY82" fmla="*/ 2359706 h 3657827"/>
              <a:gd name="connsiteX83" fmla="*/ 4718957 w 4833257"/>
              <a:gd name="connsiteY83" fmla="*/ 2310720 h 3657827"/>
              <a:gd name="connsiteX84" fmla="*/ 4743450 w 4833257"/>
              <a:gd name="connsiteY84" fmla="*/ 2253570 h 3657827"/>
              <a:gd name="connsiteX85" fmla="*/ 4759778 w 4833257"/>
              <a:gd name="connsiteY85" fmla="*/ 2220913 h 3657827"/>
              <a:gd name="connsiteX86" fmla="*/ 4767943 w 4833257"/>
              <a:gd name="connsiteY86" fmla="*/ 2188256 h 3657827"/>
              <a:gd name="connsiteX87" fmla="*/ 4800600 w 4833257"/>
              <a:gd name="connsiteY87" fmla="*/ 2106613 h 3657827"/>
              <a:gd name="connsiteX88" fmla="*/ 4833257 w 4833257"/>
              <a:gd name="connsiteY88" fmla="*/ 1771877 h 3657827"/>
              <a:gd name="connsiteX89" fmla="*/ 4808764 w 4833257"/>
              <a:gd name="connsiteY89" fmla="*/ 1502456 h 3657827"/>
              <a:gd name="connsiteX90" fmla="*/ 4792435 w 4833257"/>
              <a:gd name="connsiteY90" fmla="*/ 1396320 h 3657827"/>
              <a:gd name="connsiteX91" fmla="*/ 4767943 w 4833257"/>
              <a:gd name="connsiteY91" fmla="*/ 1331006 h 3657827"/>
              <a:gd name="connsiteX92" fmla="*/ 4751614 w 4833257"/>
              <a:gd name="connsiteY92" fmla="*/ 1265691 h 3657827"/>
              <a:gd name="connsiteX93" fmla="*/ 4727121 w 4833257"/>
              <a:gd name="connsiteY93" fmla="*/ 1216706 h 3657827"/>
              <a:gd name="connsiteX94" fmla="*/ 4710793 w 4833257"/>
              <a:gd name="connsiteY94" fmla="*/ 1159556 h 3657827"/>
              <a:gd name="connsiteX95" fmla="*/ 4669971 w 4833257"/>
              <a:gd name="connsiteY95" fmla="*/ 1061584 h 3657827"/>
              <a:gd name="connsiteX96" fmla="*/ 4637314 w 4833257"/>
              <a:gd name="connsiteY96" fmla="*/ 979941 h 3657827"/>
              <a:gd name="connsiteX97" fmla="*/ 4604657 w 4833257"/>
              <a:gd name="connsiteY97" fmla="*/ 914627 h 3657827"/>
              <a:gd name="connsiteX98" fmla="*/ 4588328 w 4833257"/>
              <a:gd name="connsiteY98" fmla="*/ 873806 h 3657827"/>
              <a:gd name="connsiteX99" fmla="*/ 4555671 w 4833257"/>
              <a:gd name="connsiteY99" fmla="*/ 808491 h 3657827"/>
              <a:gd name="connsiteX100" fmla="*/ 4539343 w 4833257"/>
              <a:gd name="connsiteY100" fmla="*/ 759506 h 3657827"/>
              <a:gd name="connsiteX101" fmla="*/ 4482193 w 4833257"/>
              <a:gd name="connsiteY101" fmla="*/ 645206 h 3657827"/>
              <a:gd name="connsiteX102" fmla="*/ 4465864 w 4833257"/>
              <a:gd name="connsiteY102" fmla="*/ 604384 h 3657827"/>
              <a:gd name="connsiteX103" fmla="*/ 4449535 w 4833257"/>
              <a:gd name="connsiteY103" fmla="*/ 571727 h 3657827"/>
              <a:gd name="connsiteX104" fmla="*/ 4408714 w 4833257"/>
              <a:gd name="connsiteY104" fmla="*/ 498248 h 3657827"/>
              <a:gd name="connsiteX105" fmla="*/ 4392385 w 4833257"/>
              <a:gd name="connsiteY105" fmla="*/ 449263 h 3657827"/>
              <a:gd name="connsiteX106" fmla="*/ 4367893 w 4833257"/>
              <a:gd name="connsiteY106" fmla="*/ 424770 h 3657827"/>
              <a:gd name="connsiteX107" fmla="*/ 4351564 w 4833257"/>
              <a:gd name="connsiteY107" fmla="*/ 400277 h 3657827"/>
              <a:gd name="connsiteX108" fmla="*/ 4327071 w 4833257"/>
              <a:gd name="connsiteY108" fmla="*/ 351291 h 3657827"/>
              <a:gd name="connsiteX109" fmla="*/ 4294414 w 4833257"/>
              <a:gd name="connsiteY109" fmla="*/ 310470 h 3657827"/>
              <a:gd name="connsiteX110" fmla="*/ 4229100 w 4833257"/>
              <a:gd name="connsiteY110" fmla="*/ 245156 h 3657827"/>
              <a:gd name="connsiteX111" fmla="*/ 4098471 w 4833257"/>
              <a:gd name="connsiteY111" fmla="*/ 147184 h 3657827"/>
              <a:gd name="connsiteX112" fmla="*/ 4008664 w 4833257"/>
              <a:gd name="connsiteY112" fmla="*/ 114527 h 3657827"/>
              <a:gd name="connsiteX113" fmla="*/ 3943350 w 4833257"/>
              <a:gd name="connsiteY113" fmla="*/ 90034 h 3657827"/>
              <a:gd name="connsiteX114" fmla="*/ 3812721 w 4833257"/>
              <a:gd name="connsiteY114" fmla="*/ 73706 h 3657827"/>
              <a:gd name="connsiteX115" fmla="*/ 3608614 w 4833257"/>
              <a:gd name="connsiteY115" fmla="*/ 49213 h 3657827"/>
              <a:gd name="connsiteX116" fmla="*/ 3322864 w 4833257"/>
              <a:gd name="connsiteY116" fmla="*/ 41048 h 3657827"/>
              <a:gd name="connsiteX117" fmla="*/ 3004457 w 4833257"/>
              <a:gd name="connsiteY117" fmla="*/ 227 h 3657827"/>
              <a:gd name="connsiteX118" fmla="*/ 2792185 w 4833257"/>
              <a:gd name="connsiteY118" fmla="*/ 8391 h 3657827"/>
              <a:gd name="connsiteX119" fmla="*/ 2620735 w 4833257"/>
              <a:gd name="connsiteY119" fmla="*/ 32884 h 3657827"/>
              <a:gd name="connsiteX120" fmla="*/ 2522764 w 4833257"/>
              <a:gd name="connsiteY120" fmla="*/ 41048 h 3657827"/>
              <a:gd name="connsiteX121" fmla="*/ 2432957 w 4833257"/>
              <a:gd name="connsiteY121" fmla="*/ 81870 h 3657827"/>
              <a:gd name="connsiteX122" fmla="*/ 2367643 w 4833257"/>
              <a:gd name="connsiteY122" fmla="*/ 90034 h 3657827"/>
              <a:gd name="connsiteX123" fmla="*/ 2302328 w 4833257"/>
              <a:gd name="connsiteY123" fmla="*/ 114527 h 3657827"/>
              <a:gd name="connsiteX124" fmla="*/ 2204357 w 4833257"/>
              <a:gd name="connsiteY124" fmla="*/ 147184 h 3657827"/>
              <a:gd name="connsiteX125" fmla="*/ 2147207 w 4833257"/>
              <a:gd name="connsiteY125" fmla="*/ 171677 h 3657827"/>
              <a:gd name="connsiteX126" fmla="*/ 2098221 w 4833257"/>
              <a:gd name="connsiteY126" fmla="*/ 188006 h 3657827"/>
              <a:gd name="connsiteX127" fmla="*/ 1918607 w 4833257"/>
              <a:gd name="connsiteY127" fmla="*/ 228827 h 3657827"/>
              <a:gd name="connsiteX128" fmla="*/ 1812471 w 4833257"/>
              <a:gd name="connsiteY128" fmla="*/ 269648 h 3657827"/>
              <a:gd name="connsiteX129" fmla="*/ 1747157 w 4833257"/>
              <a:gd name="connsiteY129" fmla="*/ 294141 h 3657827"/>
              <a:gd name="connsiteX130" fmla="*/ 1681843 w 4833257"/>
              <a:gd name="connsiteY130" fmla="*/ 310470 h 3657827"/>
              <a:gd name="connsiteX131" fmla="*/ 1600200 w 4833257"/>
              <a:gd name="connsiteY131" fmla="*/ 351291 h 3657827"/>
              <a:gd name="connsiteX132" fmla="*/ 1559378 w 4833257"/>
              <a:gd name="connsiteY132" fmla="*/ 375784 h 3657827"/>
              <a:gd name="connsiteX133" fmla="*/ 1526721 w 4833257"/>
              <a:gd name="connsiteY133" fmla="*/ 383948 h 3657827"/>
              <a:gd name="connsiteX134" fmla="*/ 1494064 w 4833257"/>
              <a:gd name="connsiteY134" fmla="*/ 400277 h 3657827"/>
              <a:gd name="connsiteX135" fmla="*/ 1461407 w 4833257"/>
              <a:gd name="connsiteY135" fmla="*/ 408441 h 3657827"/>
              <a:gd name="connsiteX136" fmla="*/ 1338943 w 4833257"/>
              <a:gd name="connsiteY136" fmla="*/ 449263 h 3657827"/>
              <a:gd name="connsiteX137" fmla="*/ 1314450 w 4833257"/>
              <a:gd name="connsiteY137" fmla="*/ 457427 h 3657827"/>
              <a:gd name="connsiteX138" fmla="*/ 1240971 w 4833257"/>
              <a:gd name="connsiteY138" fmla="*/ 473756 h 3657827"/>
              <a:gd name="connsiteX139" fmla="*/ 1175657 w 4833257"/>
              <a:gd name="connsiteY139" fmla="*/ 498248 h 3657827"/>
              <a:gd name="connsiteX140" fmla="*/ 1143000 w 4833257"/>
              <a:gd name="connsiteY140" fmla="*/ 514577 h 3657827"/>
              <a:gd name="connsiteX141" fmla="*/ 1069521 w 4833257"/>
              <a:gd name="connsiteY141" fmla="*/ 539070 h 3657827"/>
              <a:gd name="connsiteX142" fmla="*/ 1004207 w 4833257"/>
              <a:gd name="connsiteY142" fmla="*/ 571727 h 3657827"/>
              <a:gd name="connsiteX143" fmla="*/ 955221 w 4833257"/>
              <a:gd name="connsiteY143" fmla="*/ 588056 h 3657827"/>
              <a:gd name="connsiteX144" fmla="*/ 930728 w 4833257"/>
              <a:gd name="connsiteY144" fmla="*/ 604384 h 3657827"/>
              <a:gd name="connsiteX145" fmla="*/ 898071 w 4833257"/>
              <a:gd name="connsiteY145" fmla="*/ 620713 h 3657827"/>
              <a:gd name="connsiteX146" fmla="*/ 849085 w 4833257"/>
              <a:gd name="connsiteY146" fmla="*/ 637041 h 3657827"/>
              <a:gd name="connsiteX147" fmla="*/ 816428 w 4833257"/>
              <a:gd name="connsiteY147" fmla="*/ 653370 h 3657827"/>
              <a:gd name="connsiteX148" fmla="*/ 742950 w 4833257"/>
              <a:gd name="connsiteY148" fmla="*/ 677863 h 3657827"/>
              <a:gd name="connsiteX149" fmla="*/ 685800 w 4833257"/>
              <a:gd name="connsiteY149" fmla="*/ 694191 h 3657827"/>
              <a:gd name="connsiteX150" fmla="*/ 595993 w 4833257"/>
              <a:gd name="connsiteY150" fmla="*/ 702356 h 3657827"/>
              <a:gd name="connsiteX151" fmla="*/ 547007 w 4833257"/>
              <a:gd name="connsiteY151" fmla="*/ 710520 h 3657827"/>
              <a:gd name="connsiteX152" fmla="*/ 212271 w 4833257"/>
              <a:gd name="connsiteY152" fmla="*/ 718684 h 3657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4833257" h="3657827">
                <a:moveTo>
                  <a:pt x="138793" y="669698"/>
                </a:moveTo>
                <a:cubicBezTo>
                  <a:pt x="119743" y="767670"/>
                  <a:pt x="100318" y="865569"/>
                  <a:pt x="81643" y="963613"/>
                </a:cubicBezTo>
                <a:cubicBezTo>
                  <a:pt x="78546" y="979874"/>
                  <a:pt x="77834" y="996628"/>
                  <a:pt x="73478" y="1012598"/>
                </a:cubicBezTo>
                <a:cubicBezTo>
                  <a:pt x="64018" y="1047286"/>
                  <a:pt x="37284" y="1088036"/>
                  <a:pt x="24493" y="1118734"/>
                </a:cubicBezTo>
                <a:cubicBezTo>
                  <a:pt x="17197" y="1136244"/>
                  <a:pt x="10967" y="1186361"/>
                  <a:pt x="8164" y="1200377"/>
                </a:cubicBezTo>
                <a:cubicBezTo>
                  <a:pt x="5964" y="1211380"/>
                  <a:pt x="2721" y="1222148"/>
                  <a:pt x="0" y="1233034"/>
                </a:cubicBezTo>
                <a:cubicBezTo>
                  <a:pt x="2721" y="1290184"/>
                  <a:pt x="4804" y="1347368"/>
                  <a:pt x="8164" y="1404484"/>
                </a:cubicBezTo>
                <a:cubicBezTo>
                  <a:pt x="11579" y="1462544"/>
                  <a:pt x="11642" y="1500038"/>
                  <a:pt x="24493" y="1551441"/>
                </a:cubicBezTo>
                <a:cubicBezTo>
                  <a:pt x="26580" y="1559790"/>
                  <a:pt x="28808" y="1568237"/>
                  <a:pt x="32657" y="1575934"/>
                </a:cubicBezTo>
                <a:cubicBezTo>
                  <a:pt x="37045" y="1584710"/>
                  <a:pt x="44117" y="1591908"/>
                  <a:pt x="48985" y="1600427"/>
                </a:cubicBezTo>
                <a:cubicBezTo>
                  <a:pt x="75467" y="1646770"/>
                  <a:pt x="54333" y="1626301"/>
                  <a:pt x="97971" y="1673906"/>
                </a:cubicBezTo>
                <a:cubicBezTo>
                  <a:pt x="116175" y="1693766"/>
                  <a:pt x="139462" y="1709133"/>
                  <a:pt x="155121" y="1731056"/>
                </a:cubicBezTo>
                <a:cubicBezTo>
                  <a:pt x="216076" y="1816392"/>
                  <a:pt x="179389" y="1771652"/>
                  <a:pt x="269421" y="1861684"/>
                </a:cubicBezTo>
                <a:cubicBezTo>
                  <a:pt x="277585" y="1869848"/>
                  <a:pt x="284013" y="1880237"/>
                  <a:pt x="293914" y="1886177"/>
                </a:cubicBezTo>
                <a:cubicBezTo>
                  <a:pt x="307521" y="1894341"/>
                  <a:pt x="321532" y="1901868"/>
                  <a:pt x="334735" y="1910670"/>
                </a:cubicBezTo>
                <a:cubicBezTo>
                  <a:pt x="354214" y="1923656"/>
                  <a:pt x="370671" y="1941591"/>
                  <a:pt x="391885" y="1951491"/>
                </a:cubicBezTo>
                <a:cubicBezTo>
                  <a:pt x="412221" y="1960981"/>
                  <a:pt x="436363" y="1959485"/>
                  <a:pt x="457200" y="1967820"/>
                </a:cubicBezTo>
                <a:cubicBezTo>
                  <a:pt x="491100" y="1981380"/>
                  <a:pt x="519368" y="2009646"/>
                  <a:pt x="555171" y="2016806"/>
                </a:cubicBezTo>
                <a:cubicBezTo>
                  <a:pt x="606996" y="2027170"/>
                  <a:pt x="582531" y="2021604"/>
                  <a:pt x="628650" y="2033134"/>
                </a:cubicBezTo>
                <a:cubicBezTo>
                  <a:pt x="644978" y="2041298"/>
                  <a:pt x="660685" y="2050847"/>
                  <a:pt x="677635" y="2057627"/>
                </a:cubicBezTo>
                <a:cubicBezTo>
                  <a:pt x="688053" y="2061794"/>
                  <a:pt x="699504" y="2062708"/>
                  <a:pt x="710293" y="2065791"/>
                </a:cubicBezTo>
                <a:cubicBezTo>
                  <a:pt x="718568" y="2068155"/>
                  <a:pt x="726621" y="2071234"/>
                  <a:pt x="734785" y="2073956"/>
                </a:cubicBezTo>
                <a:cubicBezTo>
                  <a:pt x="895349" y="2071234"/>
                  <a:pt x="1056047" y="2072869"/>
                  <a:pt x="1216478" y="2065791"/>
                </a:cubicBezTo>
                <a:cubicBezTo>
                  <a:pt x="1241544" y="2064685"/>
                  <a:pt x="1265174" y="2053376"/>
                  <a:pt x="1289957" y="2049463"/>
                </a:cubicBezTo>
                <a:cubicBezTo>
                  <a:pt x="1316972" y="2045197"/>
                  <a:pt x="1344362" y="2043774"/>
                  <a:pt x="1371600" y="2041298"/>
                </a:cubicBezTo>
                <a:cubicBezTo>
                  <a:pt x="1540125" y="2025977"/>
                  <a:pt x="1402412" y="2040596"/>
                  <a:pt x="1543050" y="2024970"/>
                </a:cubicBezTo>
                <a:cubicBezTo>
                  <a:pt x="1636819" y="1993715"/>
                  <a:pt x="1586051" y="2007463"/>
                  <a:pt x="1796143" y="2024970"/>
                </a:cubicBezTo>
                <a:cubicBezTo>
                  <a:pt x="1818507" y="2026834"/>
                  <a:pt x="1840167" y="2034201"/>
                  <a:pt x="1861457" y="2041298"/>
                </a:cubicBezTo>
                <a:cubicBezTo>
                  <a:pt x="1869621" y="2044020"/>
                  <a:pt x="1878395" y="2045342"/>
                  <a:pt x="1885950" y="2049463"/>
                </a:cubicBezTo>
                <a:cubicBezTo>
                  <a:pt x="1897750" y="2055899"/>
                  <a:pt x="1958562" y="2098160"/>
                  <a:pt x="1983921" y="2106613"/>
                </a:cubicBezTo>
                <a:cubicBezTo>
                  <a:pt x="2011870" y="2115929"/>
                  <a:pt x="2024794" y="2110721"/>
                  <a:pt x="2049235" y="2122941"/>
                </a:cubicBezTo>
                <a:cubicBezTo>
                  <a:pt x="2168928" y="2182787"/>
                  <a:pt x="1990403" y="2103824"/>
                  <a:pt x="2147207" y="2188256"/>
                </a:cubicBezTo>
                <a:cubicBezTo>
                  <a:pt x="2176204" y="2203870"/>
                  <a:pt x="2213543" y="2207476"/>
                  <a:pt x="2245178" y="2212748"/>
                </a:cubicBezTo>
                <a:cubicBezTo>
                  <a:pt x="2261507" y="2223634"/>
                  <a:pt x="2278087" y="2234152"/>
                  <a:pt x="2294164" y="2245406"/>
                </a:cubicBezTo>
                <a:cubicBezTo>
                  <a:pt x="2305311" y="2253209"/>
                  <a:pt x="2315282" y="2262686"/>
                  <a:pt x="2326821" y="2269898"/>
                </a:cubicBezTo>
                <a:cubicBezTo>
                  <a:pt x="2337142" y="2276348"/>
                  <a:pt x="2348592" y="2280784"/>
                  <a:pt x="2359478" y="2286227"/>
                </a:cubicBezTo>
                <a:cubicBezTo>
                  <a:pt x="2385844" y="2338957"/>
                  <a:pt x="2372854" y="2307074"/>
                  <a:pt x="2392135" y="2384198"/>
                </a:cubicBezTo>
                <a:cubicBezTo>
                  <a:pt x="2394857" y="2395084"/>
                  <a:pt x="2395282" y="2406820"/>
                  <a:pt x="2400300" y="2416856"/>
                </a:cubicBezTo>
                <a:cubicBezTo>
                  <a:pt x="2405743" y="2427742"/>
                  <a:pt x="2412779" y="2437967"/>
                  <a:pt x="2416628" y="2449513"/>
                </a:cubicBezTo>
                <a:cubicBezTo>
                  <a:pt x="2447808" y="2543054"/>
                  <a:pt x="2415056" y="2487975"/>
                  <a:pt x="2449285" y="2539320"/>
                </a:cubicBezTo>
                <a:cubicBezTo>
                  <a:pt x="2452007" y="2550206"/>
                  <a:pt x="2452952" y="2561697"/>
                  <a:pt x="2457450" y="2571977"/>
                </a:cubicBezTo>
                <a:cubicBezTo>
                  <a:pt x="2491417" y="2649616"/>
                  <a:pt x="2491397" y="2647391"/>
                  <a:pt x="2522764" y="2694441"/>
                </a:cubicBezTo>
                <a:cubicBezTo>
                  <a:pt x="2525485" y="2705327"/>
                  <a:pt x="2527845" y="2716309"/>
                  <a:pt x="2530928" y="2727098"/>
                </a:cubicBezTo>
                <a:cubicBezTo>
                  <a:pt x="2533292" y="2735373"/>
                  <a:pt x="2538143" y="2743038"/>
                  <a:pt x="2539093" y="2751591"/>
                </a:cubicBezTo>
                <a:cubicBezTo>
                  <a:pt x="2562351" y="2960904"/>
                  <a:pt x="2528452" y="2805931"/>
                  <a:pt x="2563585" y="2923041"/>
                </a:cubicBezTo>
                <a:cubicBezTo>
                  <a:pt x="2566809" y="2933789"/>
                  <a:pt x="2567330" y="2945385"/>
                  <a:pt x="2571750" y="2955698"/>
                </a:cubicBezTo>
                <a:cubicBezTo>
                  <a:pt x="2575615" y="2964717"/>
                  <a:pt x="2583380" y="2971577"/>
                  <a:pt x="2588078" y="2980191"/>
                </a:cubicBezTo>
                <a:cubicBezTo>
                  <a:pt x="2600433" y="3002843"/>
                  <a:pt x="2626072" y="3061699"/>
                  <a:pt x="2645228" y="3086327"/>
                </a:cubicBezTo>
                <a:cubicBezTo>
                  <a:pt x="2702997" y="3160600"/>
                  <a:pt x="2657951" y="3079117"/>
                  <a:pt x="2694214" y="3151641"/>
                </a:cubicBezTo>
                <a:cubicBezTo>
                  <a:pt x="2712599" y="3261956"/>
                  <a:pt x="2688093" y="3156238"/>
                  <a:pt x="2718707" y="3225120"/>
                </a:cubicBezTo>
                <a:cubicBezTo>
                  <a:pt x="2734322" y="3260254"/>
                  <a:pt x="2739231" y="3310958"/>
                  <a:pt x="2767693" y="3339420"/>
                </a:cubicBezTo>
                <a:lnTo>
                  <a:pt x="2800350" y="3372077"/>
                </a:lnTo>
                <a:cubicBezTo>
                  <a:pt x="2817714" y="3406805"/>
                  <a:pt x="2850741" y="3478564"/>
                  <a:pt x="2881993" y="3486377"/>
                </a:cubicBezTo>
                <a:lnTo>
                  <a:pt x="2914650" y="3494541"/>
                </a:lnTo>
                <a:cubicBezTo>
                  <a:pt x="2928257" y="3505427"/>
                  <a:pt x="2940173" y="3518854"/>
                  <a:pt x="2955471" y="3527198"/>
                </a:cubicBezTo>
                <a:cubicBezTo>
                  <a:pt x="2970581" y="3535440"/>
                  <a:pt x="2988569" y="3536907"/>
                  <a:pt x="3004457" y="3543527"/>
                </a:cubicBezTo>
                <a:cubicBezTo>
                  <a:pt x="3169283" y="3612205"/>
                  <a:pt x="2918009" y="3521615"/>
                  <a:pt x="3118757" y="3584348"/>
                </a:cubicBezTo>
                <a:cubicBezTo>
                  <a:pt x="3140950" y="3591283"/>
                  <a:pt x="3161847" y="3602003"/>
                  <a:pt x="3184071" y="3608841"/>
                </a:cubicBezTo>
                <a:cubicBezTo>
                  <a:pt x="3197334" y="3612922"/>
                  <a:pt x="3211156" y="3615044"/>
                  <a:pt x="3224893" y="3617006"/>
                </a:cubicBezTo>
                <a:cubicBezTo>
                  <a:pt x="3268333" y="3623212"/>
                  <a:pt x="3312237" y="3626120"/>
                  <a:pt x="3355521" y="3633334"/>
                </a:cubicBezTo>
                <a:cubicBezTo>
                  <a:pt x="3472475" y="3652827"/>
                  <a:pt x="3420718" y="3644981"/>
                  <a:pt x="3510643" y="3657827"/>
                </a:cubicBezTo>
                <a:lnTo>
                  <a:pt x="3845378" y="3649663"/>
                </a:lnTo>
                <a:cubicBezTo>
                  <a:pt x="3861917" y="3648959"/>
                  <a:pt x="3878508" y="3646255"/>
                  <a:pt x="3894364" y="3641498"/>
                </a:cubicBezTo>
                <a:cubicBezTo>
                  <a:pt x="3906021" y="3638001"/>
                  <a:pt x="3916135" y="3630613"/>
                  <a:pt x="3927021" y="3625170"/>
                </a:cubicBezTo>
                <a:cubicBezTo>
                  <a:pt x="3946071" y="3606120"/>
                  <a:pt x="3961755" y="3582964"/>
                  <a:pt x="3984171" y="3568020"/>
                </a:cubicBezTo>
                <a:cubicBezTo>
                  <a:pt x="4009825" y="3550917"/>
                  <a:pt x="4020000" y="3546446"/>
                  <a:pt x="4041321" y="3519034"/>
                </a:cubicBezTo>
                <a:cubicBezTo>
                  <a:pt x="4051063" y="3506508"/>
                  <a:pt x="4056072" y="3490739"/>
                  <a:pt x="4065814" y="3478213"/>
                </a:cubicBezTo>
                <a:cubicBezTo>
                  <a:pt x="4075265" y="3466061"/>
                  <a:pt x="4088452" y="3457244"/>
                  <a:pt x="4098471" y="3445556"/>
                </a:cubicBezTo>
                <a:cubicBezTo>
                  <a:pt x="4104857" y="3438106"/>
                  <a:pt x="4108913" y="3428913"/>
                  <a:pt x="4114800" y="3421063"/>
                </a:cubicBezTo>
                <a:cubicBezTo>
                  <a:pt x="4125255" y="3407122"/>
                  <a:pt x="4137791" y="3394740"/>
                  <a:pt x="4147457" y="3380241"/>
                </a:cubicBezTo>
                <a:cubicBezTo>
                  <a:pt x="4154208" y="3370114"/>
                  <a:pt x="4156857" y="3357590"/>
                  <a:pt x="4163785" y="3347584"/>
                </a:cubicBezTo>
                <a:cubicBezTo>
                  <a:pt x="4181447" y="3322072"/>
                  <a:pt x="4220935" y="3274106"/>
                  <a:pt x="4220935" y="3274106"/>
                </a:cubicBezTo>
                <a:cubicBezTo>
                  <a:pt x="4226378" y="3257777"/>
                  <a:pt x="4229567" y="3240515"/>
                  <a:pt x="4237264" y="3225120"/>
                </a:cubicBezTo>
                <a:cubicBezTo>
                  <a:pt x="4262294" y="3175060"/>
                  <a:pt x="4308763" y="3141251"/>
                  <a:pt x="4327071" y="3086327"/>
                </a:cubicBezTo>
                <a:cubicBezTo>
                  <a:pt x="4350121" y="3017177"/>
                  <a:pt x="4332381" y="3050564"/>
                  <a:pt x="4384221" y="2988356"/>
                </a:cubicBezTo>
                <a:cubicBezTo>
                  <a:pt x="4408606" y="2915201"/>
                  <a:pt x="4388893" y="2960020"/>
                  <a:pt x="4433207" y="2890384"/>
                </a:cubicBezTo>
                <a:cubicBezTo>
                  <a:pt x="4441726" y="2876996"/>
                  <a:pt x="4447958" y="2862089"/>
                  <a:pt x="4457700" y="2849563"/>
                </a:cubicBezTo>
                <a:cubicBezTo>
                  <a:pt x="4507274" y="2785826"/>
                  <a:pt x="4478719" y="2852224"/>
                  <a:pt x="4514850" y="2767920"/>
                </a:cubicBezTo>
                <a:cubicBezTo>
                  <a:pt x="4525562" y="2742925"/>
                  <a:pt x="4546665" y="2682890"/>
                  <a:pt x="4555671" y="2653620"/>
                </a:cubicBezTo>
                <a:cubicBezTo>
                  <a:pt x="4561497" y="2634684"/>
                  <a:pt x="4564456" y="2614790"/>
                  <a:pt x="4572000" y="2596470"/>
                </a:cubicBezTo>
                <a:cubicBezTo>
                  <a:pt x="4583585" y="2568335"/>
                  <a:pt x="4599214" y="2542041"/>
                  <a:pt x="4612821" y="2514827"/>
                </a:cubicBezTo>
                <a:cubicBezTo>
                  <a:pt x="4696380" y="2347708"/>
                  <a:pt x="4582748" y="2571842"/>
                  <a:pt x="4661807" y="2425020"/>
                </a:cubicBezTo>
                <a:cubicBezTo>
                  <a:pt x="4673347" y="2403588"/>
                  <a:pt x="4683578" y="2381477"/>
                  <a:pt x="4694464" y="2359706"/>
                </a:cubicBezTo>
                <a:cubicBezTo>
                  <a:pt x="4702628" y="2343377"/>
                  <a:pt x="4711766" y="2327500"/>
                  <a:pt x="4718957" y="2310720"/>
                </a:cubicBezTo>
                <a:cubicBezTo>
                  <a:pt x="4727121" y="2291670"/>
                  <a:pt x="4734874" y="2272438"/>
                  <a:pt x="4743450" y="2253570"/>
                </a:cubicBezTo>
                <a:cubicBezTo>
                  <a:pt x="4748486" y="2242490"/>
                  <a:pt x="4755505" y="2232309"/>
                  <a:pt x="4759778" y="2220913"/>
                </a:cubicBezTo>
                <a:cubicBezTo>
                  <a:pt x="4763718" y="2210407"/>
                  <a:pt x="4764719" y="2199004"/>
                  <a:pt x="4767943" y="2188256"/>
                </a:cubicBezTo>
                <a:cubicBezTo>
                  <a:pt x="4783078" y="2137807"/>
                  <a:pt x="4780139" y="2147535"/>
                  <a:pt x="4800600" y="2106613"/>
                </a:cubicBezTo>
                <a:cubicBezTo>
                  <a:pt x="4838980" y="1914714"/>
                  <a:pt x="4823493" y="2025747"/>
                  <a:pt x="4833257" y="1771877"/>
                </a:cubicBezTo>
                <a:cubicBezTo>
                  <a:pt x="4825093" y="1682070"/>
                  <a:pt x="4817737" y="1592186"/>
                  <a:pt x="4808764" y="1502456"/>
                </a:cubicBezTo>
                <a:cubicBezTo>
                  <a:pt x="4808171" y="1496528"/>
                  <a:pt x="4795237" y="1406127"/>
                  <a:pt x="4792435" y="1396320"/>
                </a:cubicBezTo>
                <a:cubicBezTo>
                  <a:pt x="4786047" y="1373963"/>
                  <a:pt x="4774878" y="1353199"/>
                  <a:pt x="4767943" y="1331006"/>
                </a:cubicBezTo>
                <a:cubicBezTo>
                  <a:pt x="4761249" y="1309586"/>
                  <a:pt x="4759162" y="1286825"/>
                  <a:pt x="4751614" y="1265691"/>
                </a:cubicBezTo>
                <a:cubicBezTo>
                  <a:pt x="4745474" y="1248499"/>
                  <a:pt x="4733674" y="1233745"/>
                  <a:pt x="4727121" y="1216706"/>
                </a:cubicBezTo>
                <a:cubicBezTo>
                  <a:pt x="4720009" y="1198214"/>
                  <a:pt x="4717058" y="1178352"/>
                  <a:pt x="4710793" y="1159556"/>
                </a:cubicBezTo>
                <a:cubicBezTo>
                  <a:pt x="4670877" y="1039805"/>
                  <a:pt x="4702535" y="1137566"/>
                  <a:pt x="4669971" y="1061584"/>
                </a:cubicBezTo>
                <a:cubicBezTo>
                  <a:pt x="4658425" y="1034643"/>
                  <a:pt x="4649218" y="1006725"/>
                  <a:pt x="4637314" y="979941"/>
                </a:cubicBezTo>
                <a:cubicBezTo>
                  <a:pt x="4627428" y="957698"/>
                  <a:pt x="4614857" y="936728"/>
                  <a:pt x="4604657" y="914627"/>
                </a:cubicBezTo>
                <a:cubicBezTo>
                  <a:pt x="4598516" y="901321"/>
                  <a:pt x="4594469" y="887112"/>
                  <a:pt x="4588328" y="873806"/>
                </a:cubicBezTo>
                <a:cubicBezTo>
                  <a:pt x="4578128" y="851705"/>
                  <a:pt x="4565259" y="830864"/>
                  <a:pt x="4555671" y="808491"/>
                </a:cubicBezTo>
                <a:cubicBezTo>
                  <a:pt x="4548891" y="792671"/>
                  <a:pt x="4546406" y="775202"/>
                  <a:pt x="4539343" y="759506"/>
                </a:cubicBezTo>
                <a:cubicBezTo>
                  <a:pt x="4521863" y="720661"/>
                  <a:pt x="4498013" y="684756"/>
                  <a:pt x="4482193" y="645206"/>
                </a:cubicBezTo>
                <a:cubicBezTo>
                  <a:pt x="4476750" y="631599"/>
                  <a:pt x="4471816" y="617776"/>
                  <a:pt x="4465864" y="604384"/>
                </a:cubicBezTo>
                <a:cubicBezTo>
                  <a:pt x="4460921" y="593262"/>
                  <a:pt x="4454055" y="583027"/>
                  <a:pt x="4449535" y="571727"/>
                </a:cubicBezTo>
                <a:cubicBezTo>
                  <a:pt x="4422895" y="505126"/>
                  <a:pt x="4449846" y="539380"/>
                  <a:pt x="4408714" y="498248"/>
                </a:cubicBezTo>
                <a:cubicBezTo>
                  <a:pt x="4403271" y="481920"/>
                  <a:pt x="4400744" y="464309"/>
                  <a:pt x="4392385" y="449263"/>
                </a:cubicBezTo>
                <a:cubicBezTo>
                  <a:pt x="4386778" y="439170"/>
                  <a:pt x="4375284" y="433640"/>
                  <a:pt x="4367893" y="424770"/>
                </a:cubicBezTo>
                <a:cubicBezTo>
                  <a:pt x="4361611" y="417232"/>
                  <a:pt x="4356329" y="408855"/>
                  <a:pt x="4351564" y="400277"/>
                </a:cubicBezTo>
                <a:cubicBezTo>
                  <a:pt x="4342698" y="384318"/>
                  <a:pt x="4336872" y="366693"/>
                  <a:pt x="4327071" y="351291"/>
                </a:cubicBezTo>
                <a:cubicBezTo>
                  <a:pt x="4317716" y="336590"/>
                  <a:pt x="4306233" y="323274"/>
                  <a:pt x="4294414" y="310470"/>
                </a:cubicBezTo>
                <a:cubicBezTo>
                  <a:pt x="4273530" y="287846"/>
                  <a:pt x="4250871" y="266927"/>
                  <a:pt x="4229100" y="245156"/>
                </a:cubicBezTo>
                <a:cubicBezTo>
                  <a:pt x="4190887" y="206943"/>
                  <a:pt x="4151837" y="164972"/>
                  <a:pt x="4098471" y="147184"/>
                </a:cubicBezTo>
                <a:cubicBezTo>
                  <a:pt x="4062259" y="135114"/>
                  <a:pt x="4042751" y="129677"/>
                  <a:pt x="4008664" y="114527"/>
                </a:cubicBezTo>
                <a:cubicBezTo>
                  <a:pt x="3974294" y="99251"/>
                  <a:pt x="3980141" y="95552"/>
                  <a:pt x="3943350" y="90034"/>
                </a:cubicBezTo>
                <a:cubicBezTo>
                  <a:pt x="3899954" y="83525"/>
                  <a:pt x="3856242" y="79322"/>
                  <a:pt x="3812721" y="73706"/>
                </a:cubicBezTo>
                <a:cubicBezTo>
                  <a:pt x="3776792" y="69070"/>
                  <a:pt x="3655762" y="51309"/>
                  <a:pt x="3608614" y="49213"/>
                </a:cubicBezTo>
                <a:cubicBezTo>
                  <a:pt x="3513419" y="44982"/>
                  <a:pt x="3418114" y="43770"/>
                  <a:pt x="3322864" y="41048"/>
                </a:cubicBezTo>
                <a:cubicBezTo>
                  <a:pt x="3252540" y="30500"/>
                  <a:pt x="3077921" y="1860"/>
                  <a:pt x="3004457" y="227"/>
                </a:cubicBezTo>
                <a:cubicBezTo>
                  <a:pt x="2933665" y="-1346"/>
                  <a:pt x="2862942" y="5670"/>
                  <a:pt x="2792185" y="8391"/>
                </a:cubicBezTo>
                <a:cubicBezTo>
                  <a:pt x="2740720" y="16309"/>
                  <a:pt x="2674764" y="27481"/>
                  <a:pt x="2620735" y="32884"/>
                </a:cubicBezTo>
                <a:cubicBezTo>
                  <a:pt x="2588127" y="36145"/>
                  <a:pt x="2555421" y="38327"/>
                  <a:pt x="2522764" y="41048"/>
                </a:cubicBezTo>
                <a:cubicBezTo>
                  <a:pt x="2505909" y="49476"/>
                  <a:pt x="2454412" y="76919"/>
                  <a:pt x="2432957" y="81870"/>
                </a:cubicBezTo>
                <a:cubicBezTo>
                  <a:pt x="2411578" y="86804"/>
                  <a:pt x="2389414" y="87313"/>
                  <a:pt x="2367643" y="90034"/>
                </a:cubicBezTo>
                <a:cubicBezTo>
                  <a:pt x="2345871" y="98198"/>
                  <a:pt x="2324275" y="106846"/>
                  <a:pt x="2302328" y="114527"/>
                </a:cubicBezTo>
                <a:cubicBezTo>
                  <a:pt x="2269837" y="125899"/>
                  <a:pt x="2235997" y="133624"/>
                  <a:pt x="2204357" y="147184"/>
                </a:cubicBezTo>
                <a:cubicBezTo>
                  <a:pt x="2185307" y="155348"/>
                  <a:pt x="2166551" y="164237"/>
                  <a:pt x="2147207" y="171677"/>
                </a:cubicBezTo>
                <a:cubicBezTo>
                  <a:pt x="2131142" y="177856"/>
                  <a:pt x="2114826" y="183477"/>
                  <a:pt x="2098221" y="188006"/>
                </a:cubicBezTo>
                <a:cubicBezTo>
                  <a:pt x="1982967" y="219439"/>
                  <a:pt x="2000272" y="215217"/>
                  <a:pt x="1918607" y="228827"/>
                </a:cubicBezTo>
                <a:lnTo>
                  <a:pt x="1812471" y="269648"/>
                </a:lnTo>
                <a:cubicBezTo>
                  <a:pt x="1790742" y="277926"/>
                  <a:pt x="1769715" y="288501"/>
                  <a:pt x="1747157" y="294141"/>
                </a:cubicBezTo>
                <a:cubicBezTo>
                  <a:pt x="1725386" y="299584"/>
                  <a:pt x="1702759" y="302336"/>
                  <a:pt x="1681843" y="310470"/>
                </a:cubicBezTo>
                <a:cubicBezTo>
                  <a:pt x="1653485" y="321498"/>
                  <a:pt x="1626291" y="335637"/>
                  <a:pt x="1600200" y="351291"/>
                </a:cubicBezTo>
                <a:cubicBezTo>
                  <a:pt x="1586593" y="359455"/>
                  <a:pt x="1573879" y="369339"/>
                  <a:pt x="1559378" y="375784"/>
                </a:cubicBezTo>
                <a:cubicBezTo>
                  <a:pt x="1549124" y="380341"/>
                  <a:pt x="1537607" y="381227"/>
                  <a:pt x="1526721" y="383948"/>
                </a:cubicBezTo>
                <a:cubicBezTo>
                  <a:pt x="1515835" y="389391"/>
                  <a:pt x="1505460" y="396004"/>
                  <a:pt x="1494064" y="400277"/>
                </a:cubicBezTo>
                <a:cubicBezTo>
                  <a:pt x="1483558" y="404217"/>
                  <a:pt x="1471765" y="404125"/>
                  <a:pt x="1461407" y="408441"/>
                </a:cubicBezTo>
                <a:cubicBezTo>
                  <a:pt x="1353762" y="453293"/>
                  <a:pt x="1440048" y="434818"/>
                  <a:pt x="1338943" y="449263"/>
                </a:cubicBezTo>
                <a:cubicBezTo>
                  <a:pt x="1330779" y="451984"/>
                  <a:pt x="1322799" y="455340"/>
                  <a:pt x="1314450" y="457427"/>
                </a:cubicBezTo>
                <a:cubicBezTo>
                  <a:pt x="1288548" y="463902"/>
                  <a:pt x="1266129" y="465370"/>
                  <a:pt x="1240971" y="473756"/>
                </a:cubicBezTo>
                <a:cubicBezTo>
                  <a:pt x="1218912" y="481109"/>
                  <a:pt x="1197120" y="489305"/>
                  <a:pt x="1175657" y="498248"/>
                </a:cubicBezTo>
                <a:cubicBezTo>
                  <a:pt x="1164423" y="502929"/>
                  <a:pt x="1154396" y="510304"/>
                  <a:pt x="1143000" y="514577"/>
                </a:cubicBezTo>
                <a:cubicBezTo>
                  <a:pt x="1056305" y="547088"/>
                  <a:pt x="1172771" y="491416"/>
                  <a:pt x="1069521" y="539070"/>
                </a:cubicBezTo>
                <a:cubicBezTo>
                  <a:pt x="1047420" y="549270"/>
                  <a:pt x="1027299" y="564030"/>
                  <a:pt x="1004207" y="571727"/>
                </a:cubicBezTo>
                <a:cubicBezTo>
                  <a:pt x="987878" y="577170"/>
                  <a:pt x="970950" y="581066"/>
                  <a:pt x="955221" y="588056"/>
                </a:cubicBezTo>
                <a:cubicBezTo>
                  <a:pt x="946254" y="592041"/>
                  <a:pt x="939247" y="599516"/>
                  <a:pt x="930728" y="604384"/>
                </a:cubicBezTo>
                <a:cubicBezTo>
                  <a:pt x="920161" y="610422"/>
                  <a:pt x="909371" y="616193"/>
                  <a:pt x="898071" y="620713"/>
                </a:cubicBezTo>
                <a:cubicBezTo>
                  <a:pt x="882090" y="627105"/>
                  <a:pt x="865066" y="630649"/>
                  <a:pt x="849085" y="637041"/>
                </a:cubicBezTo>
                <a:cubicBezTo>
                  <a:pt x="837785" y="641561"/>
                  <a:pt x="827787" y="649001"/>
                  <a:pt x="816428" y="653370"/>
                </a:cubicBezTo>
                <a:cubicBezTo>
                  <a:pt x="792331" y="662638"/>
                  <a:pt x="767443" y="669699"/>
                  <a:pt x="742950" y="677863"/>
                </a:cubicBezTo>
                <a:cubicBezTo>
                  <a:pt x="726159" y="683460"/>
                  <a:pt x="702885" y="691913"/>
                  <a:pt x="685800" y="694191"/>
                </a:cubicBezTo>
                <a:cubicBezTo>
                  <a:pt x="656005" y="698164"/>
                  <a:pt x="625846" y="698844"/>
                  <a:pt x="595993" y="702356"/>
                </a:cubicBezTo>
                <a:cubicBezTo>
                  <a:pt x="579553" y="704290"/>
                  <a:pt x="563544" y="709768"/>
                  <a:pt x="547007" y="710520"/>
                </a:cubicBezTo>
                <a:cubicBezTo>
                  <a:pt x="362667" y="718899"/>
                  <a:pt x="329634" y="718684"/>
                  <a:pt x="212271" y="71868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55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Course is not only about CTF/hacking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1052050" y="1545950"/>
            <a:ext cx="6968100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×"/>
            </a:pPr>
            <a:r>
              <a:rPr lang="en" sz="2400" dirty="0"/>
              <a:t>Modern techniques that automate vulnerability discovery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×"/>
            </a:pPr>
            <a:endParaRPr lang="en-US"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×"/>
            </a:pPr>
            <a:r>
              <a:rPr lang="en-US" sz="2400" dirty="0"/>
              <a:t>Defenses on software vulnerabilities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 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×"/>
            </a:pPr>
            <a:r>
              <a:rPr lang="en-US" sz="2400" dirty="0"/>
              <a:t>Strategies of vulnerability mitigation</a:t>
            </a:r>
            <a:endParaRPr sz="2400"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3226544"/>
      </p:ext>
    </p:extLst>
  </p:cSld>
  <p:clrMapOvr>
    <a:masterClrMapping/>
  </p:clrMapOvr>
</p:sld>
</file>

<file path=ppt/theme/theme1.xml><?xml version="1.0" encoding="utf-8"?>
<a:theme xmlns:a="http://schemas.openxmlformats.org/drawingml/2006/main" name="Jachim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Jachim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Jachimo template">
  <a:themeElements>
    <a:clrScheme name="Custom 347">
      <a:dk1>
        <a:srgbClr val="000000"/>
      </a:dk1>
      <a:lt1>
        <a:srgbClr val="FFFFFF"/>
      </a:lt1>
      <a:dk2>
        <a:srgbClr val="7A868B"/>
      </a:dk2>
      <a:lt2>
        <a:srgbClr val="D5DEE2"/>
      </a:lt2>
      <a:accent1>
        <a:srgbClr val="FF4026"/>
      </a:accent1>
      <a:accent2>
        <a:srgbClr val="FFA300"/>
      </a:accent2>
      <a:accent3>
        <a:srgbClr val="FAD900"/>
      </a:accent3>
      <a:accent4>
        <a:srgbClr val="A6CD02"/>
      </a:accent4>
      <a:accent5>
        <a:srgbClr val="35C4CA"/>
      </a:accent5>
      <a:accent6>
        <a:srgbClr val="00A7EB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3529</TotalTime>
  <Words>551</Words>
  <Application>Microsoft Macintosh PowerPoint</Application>
  <PresentationFormat>On-screen Show (16:9)</PresentationFormat>
  <Paragraphs>146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Sniglet</vt:lpstr>
      <vt:lpstr>Calibri</vt:lpstr>
      <vt:lpstr>Wingdings</vt:lpstr>
      <vt:lpstr>Arial</vt:lpstr>
      <vt:lpstr>Bangers</vt:lpstr>
      <vt:lpstr>Roboto</vt:lpstr>
      <vt:lpstr>Jachimo template</vt:lpstr>
      <vt:lpstr>Jachimo template</vt:lpstr>
      <vt:lpstr>1_Jachimo template</vt:lpstr>
      <vt:lpstr>CSE 545 F2020  Introduction  Tiffany Bao tbao@asu.edu</vt:lpstr>
      <vt:lpstr>About Myself</vt:lpstr>
      <vt:lpstr>PowerPoint Presentation</vt:lpstr>
      <vt:lpstr>PowerPoint Presentation</vt:lpstr>
      <vt:lpstr>PowerPoint Presentation</vt:lpstr>
      <vt:lpstr>PowerPoint Presentation</vt:lpstr>
      <vt:lpstr>CTF Challenges</vt:lpstr>
      <vt:lpstr>CTF Challenges</vt:lpstr>
      <vt:lpstr>This Course is not only about CTF/hacking</vt:lpstr>
      <vt:lpstr>Today’s Schedule</vt:lpstr>
      <vt:lpstr>Covered Content</vt:lpstr>
      <vt:lpstr>Covered Content (Continued)</vt:lpstr>
      <vt:lpstr>Covered Content (Continued)</vt:lpstr>
      <vt:lpstr>Covered Content (Continued)</vt:lpstr>
      <vt:lpstr>GOAL of CSE 545</vt:lpstr>
      <vt:lpstr>Today’s Schedule</vt:lpstr>
      <vt:lpstr>Course Setup</vt:lpstr>
      <vt:lpstr>Course Setup (Continued)</vt:lpstr>
      <vt:lpstr>Course Grading</vt:lpstr>
      <vt:lpstr>Communication</vt:lpstr>
      <vt:lpstr>TA</vt:lpstr>
      <vt:lpstr>Office Hour</vt:lpstr>
      <vt:lpstr>Stay ethical</vt:lpstr>
      <vt:lpstr>Prerequisites</vt:lpstr>
      <vt:lpstr>Next week</vt:lpstr>
      <vt:lpstr>Before next Thursday</vt:lpstr>
      <vt:lpstr>Question?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Bumping up Cyber Deception with  Human Subject Data  Adam Doupé Arizona State University</dc:title>
  <cp:lastModifiedBy>Tiffany Bao</cp:lastModifiedBy>
  <cp:revision>22</cp:revision>
  <dcterms:modified xsi:type="dcterms:W3CDTF">2020-08-20T04:01:20Z</dcterms:modified>
</cp:coreProperties>
</file>